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62" r:id="rId5"/>
    <p:sldId id="280" r:id="rId6"/>
    <p:sldId id="281" r:id="rId7"/>
    <p:sldId id="268" r:id="rId8"/>
    <p:sldId id="263" r:id="rId9"/>
    <p:sldId id="269" r:id="rId10"/>
    <p:sldId id="282" r:id="rId11"/>
    <p:sldId id="283" r:id="rId12"/>
    <p:sldId id="285" r:id="rId13"/>
    <p:sldId id="284" r:id="rId14"/>
    <p:sldId id="288" r:id="rId15"/>
    <p:sldId id="289" r:id="rId16"/>
    <p:sldId id="286" r:id="rId17"/>
    <p:sldId id="287" r:id="rId18"/>
    <p:sldId id="292" r:id="rId19"/>
    <p:sldId id="290" r:id="rId20"/>
    <p:sldId id="291" r:id="rId21"/>
    <p:sldId id="266" r:id="rId22"/>
    <p:sldId id="276" r:id="rId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8B8C"/>
    <a:srgbClr val="1C5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39" autoAdjust="0"/>
    <p:restoredTop sz="96357" autoAdjust="0"/>
  </p:normalViewPr>
  <p:slideViewPr>
    <p:cSldViewPr>
      <p:cViewPr>
        <p:scale>
          <a:sx n="140" d="100"/>
          <a:sy n="140" d="100"/>
        </p:scale>
        <p:origin x="108" y="240"/>
      </p:cViewPr>
      <p:guideLst>
        <p:guide orient="horz" pos="1756"/>
        <p:guide pos="2880"/>
      </p:guideLst>
    </p:cSldViewPr>
  </p:slideViewPr>
  <p:notesTextViewPr>
    <p:cViewPr>
      <p:scale>
        <a:sx n="100" d="100"/>
        <a:sy n="100" d="100"/>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2C261-8445-4A78-BA9C-25B40549C079}"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AFB2D0-ADC7-4A00-B7F7-11168F6C8DFB}" type="slidenum">
              <a:rPr lang="zh-CN" altLang="en-US" smtClean="0"/>
              <a:t>‹#›</a:t>
            </a:fld>
            <a:endParaRPr lang="zh-CN" altLang="en-US"/>
          </a:p>
        </p:txBody>
      </p:sp>
    </p:spTree>
    <p:extLst>
      <p:ext uri="{BB962C8B-B14F-4D97-AF65-F5344CB8AC3E}">
        <p14:creationId xmlns:p14="http://schemas.microsoft.com/office/powerpoint/2010/main" val="18635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AFB2D0-ADC7-4A00-B7F7-11168F6C8DFB}" type="slidenum">
              <a:rPr lang="zh-CN" altLang="en-US" smtClean="0"/>
              <a:t>13</a:t>
            </a:fld>
            <a:endParaRPr lang="zh-CN" altLang="en-US"/>
          </a:p>
        </p:txBody>
      </p:sp>
    </p:spTree>
    <p:extLst>
      <p:ext uri="{BB962C8B-B14F-4D97-AF65-F5344CB8AC3E}">
        <p14:creationId xmlns:p14="http://schemas.microsoft.com/office/powerpoint/2010/main" val="214858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5" y="0"/>
            <a:ext cx="915352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案例\212\london-skyline\Balloon.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82052" y="480951"/>
            <a:ext cx="571500" cy="7747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9525" y="4886325"/>
            <a:ext cx="15207283" cy="257175"/>
            <a:chOff x="762000" y="5634038"/>
            <a:chExt cx="15207283" cy="257175"/>
          </a:xfrm>
        </p:grpSpPr>
        <p:pic>
          <p:nvPicPr>
            <p:cNvPr id="1031"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382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45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907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670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432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195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957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482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245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007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70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532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2950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05750"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492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255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017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780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2542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305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2067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830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1592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6355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1117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880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0642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405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01678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descr="F:\案例\212\london-skyline\wave-d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493033" y="5634038"/>
              <a:ext cx="476250" cy="257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F:\案例\212\london-skyline\trees_and_lamps.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83" y="4277082"/>
            <a:ext cx="9144000" cy="70923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F:\案例\212\london-skyline\building-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42974" y="3748332"/>
            <a:ext cx="714375" cy="13951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2691741" y="1998008"/>
            <a:ext cx="3760517" cy="461665"/>
          </a:xfrm>
          <a:prstGeom prst="rect">
            <a:avLst/>
          </a:prstGeom>
          <a:noFill/>
          <a:effectLst/>
        </p:spPr>
        <p:txBody>
          <a:bodyPr wrap="square" rtlCol="0">
            <a:spAutoFit/>
          </a:bodyPr>
          <a:lstStyle/>
          <a:p>
            <a:pPr algn="ctr"/>
            <a:r>
              <a:rPr lang="en-US" altLang="zh-CN" sz="2400" b="1" dirty="0">
                <a:solidFill>
                  <a:schemeClr val="bg1"/>
                </a:solidFill>
                <a:latin typeface="微软雅黑" pitchFamily="34" charset="-122"/>
                <a:ea typeface="微软雅黑" pitchFamily="34" charset="-122"/>
              </a:rPr>
              <a:t>TIME TRAVEL</a:t>
            </a:r>
            <a:endParaRPr lang="zh-CN" altLang="en-US" sz="2400" dirty="0">
              <a:solidFill>
                <a:schemeClr val="bg1"/>
              </a:solidFill>
              <a:latin typeface="微软雅黑" pitchFamily="34" charset="-122"/>
              <a:ea typeface="微软雅黑" pitchFamily="34" charset="-122"/>
            </a:endParaRPr>
          </a:p>
        </p:txBody>
      </p:sp>
      <p:grpSp>
        <p:nvGrpSpPr>
          <p:cNvPr id="7" name="组合 6"/>
          <p:cNvGrpSpPr/>
          <p:nvPr/>
        </p:nvGrpSpPr>
        <p:grpSpPr>
          <a:xfrm>
            <a:off x="3512027" y="2582783"/>
            <a:ext cx="2119946" cy="276999"/>
            <a:chOff x="3512027" y="2433250"/>
            <a:chExt cx="2119946" cy="276999"/>
          </a:xfrm>
        </p:grpSpPr>
        <p:grpSp>
          <p:nvGrpSpPr>
            <p:cNvPr id="6" name="组合 5"/>
            <p:cNvGrpSpPr/>
            <p:nvPr/>
          </p:nvGrpSpPr>
          <p:grpSpPr>
            <a:xfrm>
              <a:off x="3512027" y="2461970"/>
              <a:ext cx="2119946" cy="219557"/>
              <a:chOff x="3512027" y="2461970"/>
              <a:chExt cx="2119946" cy="219557"/>
            </a:xfrm>
          </p:grpSpPr>
          <p:sp>
            <p:nvSpPr>
              <p:cNvPr id="53" name="六边形 52"/>
              <p:cNvSpPr/>
              <p:nvPr/>
            </p:nvSpPr>
            <p:spPr>
              <a:xfrm>
                <a:off x="3512027" y="2461970"/>
                <a:ext cx="2119946" cy="219557"/>
              </a:xfrm>
              <a:prstGeom prst="hexagon">
                <a:avLst>
                  <a:gd name="adj" fmla="val 59791"/>
                  <a:gd name="vf" fmla="val 115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8A84"/>
                  </a:solidFill>
                </a:endParaRPr>
              </a:p>
            </p:txBody>
          </p:sp>
          <p:sp>
            <p:nvSpPr>
              <p:cNvPr id="54" name="椭圆 53"/>
              <p:cNvSpPr/>
              <p:nvPr/>
            </p:nvSpPr>
            <p:spPr>
              <a:xfrm>
                <a:off x="3626225" y="2544748"/>
                <a:ext cx="54000" cy="54000"/>
              </a:xfrm>
              <a:prstGeom prst="ellipse">
                <a:avLst/>
              </a:prstGeom>
              <a:solidFill>
                <a:srgbClr val="3A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88A84"/>
                    </a:solidFill>
                  </a:rPr>
                  <a:t> </a:t>
                </a:r>
                <a:endParaRPr lang="zh-CN" altLang="en-US" dirty="0">
                  <a:solidFill>
                    <a:srgbClr val="388A84"/>
                  </a:solidFill>
                </a:endParaRPr>
              </a:p>
            </p:txBody>
          </p:sp>
          <p:sp>
            <p:nvSpPr>
              <p:cNvPr id="55" name="椭圆 54"/>
              <p:cNvSpPr/>
              <p:nvPr/>
            </p:nvSpPr>
            <p:spPr>
              <a:xfrm>
                <a:off x="5456151" y="2544748"/>
                <a:ext cx="54000" cy="54000"/>
              </a:xfrm>
              <a:prstGeom prst="ellipse">
                <a:avLst/>
              </a:prstGeom>
              <a:solidFill>
                <a:srgbClr val="30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8A84"/>
                  </a:solidFill>
                </a:endParaRPr>
              </a:p>
            </p:txBody>
          </p:sp>
        </p:grpSp>
        <p:sp>
          <p:nvSpPr>
            <p:cNvPr id="52" name="TextBox 51"/>
            <p:cNvSpPr txBox="1"/>
            <p:nvPr/>
          </p:nvSpPr>
          <p:spPr>
            <a:xfrm>
              <a:off x="3681341" y="2433250"/>
              <a:ext cx="1856354" cy="276999"/>
            </a:xfrm>
            <a:prstGeom prst="rect">
              <a:avLst/>
            </a:prstGeom>
            <a:noFill/>
            <a:effectLst/>
          </p:spPr>
          <p:txBody>
            <a:bodyPr wrap="square" rtlCol="0">
              <a:spAutoFit/>
            </a:bodyPr>
            <a:lstStyle/>
            <a:p>
              <a:pPr algn="ctr"/>
              <a:r>
                <a:rPr lang="en-US" altLang="zh-CN" sz="1200" dirty="0">
                  <a:solidFill>
                    <a:srgbClr val="388A84"/>
                  </a:solidFill>
                </a:rPr>
                <a:t>Scenes Roaming</a:t>
              </a:r>
              <a:endParaRPr lang="zh-CN" altLang="en-US" sz="1200" dirty="0">
                <a:solidFill>
                  <a:srgbClr val="388A84"/>
                </a:solidFill>
              </a:endParaRPr>
            </a:p>
          </p:txBody>
        </p:sp>
      </p:grpSp>
    </p:spTree>
    <p:extLst>
      <p:ext uri="{BB962C8B-B14F-4D97-AF65-F5344CB8AC3E}">
        <p14:creationId xmlns:p14="http://schemas.microsoft.com/office/powerpoint/2010/main" val="25596981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250"/>
                                      </p:stCondLst>
                                      <p:childTnLst>
                                        <p:set>
                                          <p:cBhvr>
                                            <p:cTn id="6" dur="1" fill="hold">
                                              <p:stCondLst>
                                                <p:cond delay="0"/>
                                              </p:stCondLst>
                                            </p:cTn>
                                            <p:tgtEl>
                                              <p:spTgt spid="1030"/>
                                            </p:tgtEl>
                                            <p:attrNameLst>
                                              <p:attrName>style.visibility</p:attrName>
                                            </p:attrNameLst>
                                          </p:cBhvr>
                                          <p:to>
                                            <p:strVal val="visible"/>
                                          </p:to>
                                        </p:set>
                                        <p:anim calcmode="lin" valueType="num" p14:bounceEnd="50000">
                                          <p:cBhvr additive="base">
                                            <p:cTn id="7" dur="1500" fill="hold"/>
                                            <p:tgtEl>
                                              <p:spTgt spid="1030"/>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10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1037"/>
                                            </p:tgtEl>
                                            <p:attrNameLst>
                                              <p:attrName>style.visibility</p:attrName>
                                            </p:attrNameLst>
                                          </p:cBhvr>
                                          <p:to>
                                            <p:strVal val="visible"/>
                                          </p:to>
                                        </p:set>
                                        <p:anim calcmode="lin" valueType="num" p14:bounceEnd="50000">
                                          <p:cBhvr additive="base">
                                            <p:cTn id="11" dur="1500" fill="hold"/>
                                            <p:tgtEl>
                                              <p:spTgt spid="1037"/>
                                            </p:tgtEl>
                                            <p:attrNameLst>
                                              <p:attrName>ppt_x</p:attrName>
                                            </p:attrNameLst>
                                          </p:cBhvr>
                                          <p:tavLst>
                                            <p:tav tm="0">
                                              <p:val>
                                                <p:strVal val="#ppt_x"/>
                                              </p:val>
                                            </p:tav>
                                            <p:tav tm="100000">
                                              <p:val>
                                                <p:strVal val="#ppt_x"/>
                                              </p:val>
                                            </p:tav>
                                          </p:tavLst>
                                        </p:anim>
                                        <p:anim calcmode="lin" valueType="num" p14:bounceEnd="50000">
                                          <p:cBhvr additive="base">
                                            <p:cTn id="12" dur="1500" fill="hold"/>
                                            <p:tgtEl>
                                              <p:spTgt spid="10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50000">
                                          <p:cBhvr additive="base">
                                            <p:cTn id="15" dur="15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par>
                                    <p:cTn id="22" presetID="41" presetClass="entr" presetSubtype="0" fill="hold" grpId="0" nodeType="withEffect">
                                      <p:stCondLst>
                                        <p:cond delay="500"/>
                                      </p:stCondLst>
                                      <p:iterate type="lt">
                                        <p:tmPct val="10000"/>
                                      </p:iterate>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9"/>
                                            </p:tgtEl>
                                            <p:attrNameLst>
                                              <p:attrName>ppt_y</p:attrName>
                                            </p:attrNameLst>
                                          </p:cBhvr>
                                          <p:tavLst>
                                            <p:tav tm="0">
                                              <p:val>
                                                <p:strVal val="#ppt_y"/>
                                              </p:val>
                                            </p:tav>
                                            <p:tav tm="100000">
                                              <p:val>
                                                <p:strVal val="#ppt_y"/>
                                              </p:val>
                                            </p:tav>
                                          </p:tavLst>
                                        </p:anim>
                                        <p:anim calcmode="lin" valueType="num">
                                          <p:cBhvr>
                                            <p:cTn id="26"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9"/>
                                            </p:tgtEl>
                                          </p:cBhvr>
                                        </p:animEffect>
                                      </p:childTnLst>
                                    </p:cTn>
                                  </p:par>
                                  <p:par>
                                    <p:cTn id="29" presetID="42" presetClass="entr" presetSubtype="0" fill="hold" nodeType="withEffect">
                                      <p:stCondLst>
                                        <p:cond delay="7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1500" fill="hold"/>
                                            <p:tgtEl>
                                              <p:spTgt spid="1030"/>
                                            </p:tgtEl>
                                            <p:attrNameLst>
                                              <p:attrName>ppt_x</p:attrName>
                                            </p:attrNameLst>
                                          </p:cBhvr>
                                          <p:tavLst>
                                            <p:tav tm="0">
                                              <p:val>
                                                <p:strVal val="#ppt_x"/>
                                              </p:val>
                                            </p:tav>
                                            <p:tav tm="100000">
                                              <p:val>
                                                <p:strVal val="#ppt_x"/>
                                              </p:val>
                                            </p:tav>
                                          </p:tavLst>
                                        </p:anim>
                                        <p:anim calcmode="lin" valueType="num">
                                          <p:cBhvr additive="base">
                                            <p:cTn id="8" dur="1500" fill="hold"/>
                                            <p:tgtEl>
                                              <p:spTgt spid="10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1037"/>
                                            </p:tgtEl>
                                            <p:attrNameLst>
                                              <p:attrName>style.visibility</p:attrName>
                                            </p:attrNameLst>
                                          </p:cBhvr>
                                          <p:to>
                                            <p:strVal val="visible"/>
                                          </p:to>
                                        </p:set>
                                        <p:anim calcmode="lin" valueType="num">
                                          <p:cBhvr additive="base">
                                            <p:cTn id="11" dur="1500" fill="hold"/>
                                            <p:tgtEl>
                                              <p:spTgt spid="1037"/>
                                            </p:tgtEl>
                                            <p:attrNameLst>
                                              <p:attrName>ppt_x</p:attrName>
                                            </p:attrNameLst>
                                          </p:cBhvr>
                                          <p:tavLst>
                                            <p:tav tm="0">
                                              <p:val>
                                                <p:strVal val="#ppt_x"/>
                                              </p:val>
                                            </p:tav>
                                            <p:tav tm="100000">
                                              <p:val>
                                                <p:strVal val="#ppt_x"/>
                                              </p:val>
                                            </p:tav>
                                          </p:tavLst>
                                        </p:anim>
                                        <p:anim calcmode="lin" valueType="num">
                                          <p:cBhvr additive="base">
                                            <p:cTn id="12" dur="1500" fill="hold"/>
                                            <p:tgtEl>
                                              <p:spTgt spid="10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ppt_x"/>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par>
                                    <p:cTn id="22" presetID="41" presetClass="entr" presetSubtype="0" fill="hold" grpId="0" nodeType="withEffect">
                                      <p:stCondLst>
                                        <p:cond delay="500"/>
                                      </p:stCondLst>
                                      <p:iterate type="lt">
                                        <p:tmPct val="10000"/>
                                      </p:iterate>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9"/>
                                            </p:tgtEl>
                                            <p:attrNameLst>
                                              <p:attrName>ppt_y</p:attrName>
                                            </p:attrNameLst>
                                          </p:cBhvr>
                                          <p:tavLst>
                                            <p:tav tm="0">
                                              <p:val>
                                                <p:strVal val="#ppt_y"/>
                                              </p:val>
                                            </p:tav>
                                            <p:tav tm="100000">
                                              <p:val>
                                                <p:strVal val="#ppt_y"/>
                                              </p:val>
                                            </p:tav>
                                          </p:tavLst>
                                        </p:anim>
                                        <p:anim calcmode="lin" valueType="num">
                                          <p:cBhvr>
                                            <p:cTn id="26"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9"/>
                                            </p:tgtEl>
                                          </p:cBhvr>
                                        </p:animEffect>
                                      </p:childTnLst>
                                    </p:cTn>
                                  </p:par>
                                  <p:par>
                                    <p:cTn id="29" presetID="42" presetClass="entr" presetSubtype="0" fill="hold" nodeType="withEffect">
                                      <p:stCondLst>
                                        <p:cond delay="7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29973" y="1950322"/>
            <a:ext cx="2466020" cy="1372866"/>
            <a:chOff x="6229973" y="1950322"/>
            <a:chExt cx="2466020" cy="1372866"/>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344565" y="1989902"/>
              <a:ext cx="2083327"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Camera Roaming</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8144383" y="2134896"/>
              <a:ext cx="244042" cy="244042"/>
              <a:chOff x="5970549" y="627534"/>
              <a:chExt cx="360041" cy="360041"/>
            </a:xfrm>
          </p:grpSpPr>
          <p:cxnSp>
            <p:nvCxnSpPr>
              <p:cNvPr id="44" name="直接连接符 43"/>
              <p:cNvCxnSpPr/>
              <p:nvPr/>
            </p:nvCxnSpPr>
            <p:spPr>
              <a:xfrm>
                <a:off x="597055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5790529" y="807555"/>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830997"/>
            </a:xfrm>
            <a:prstGeom prst="rect">
              <a:avLst/>
            </a:prstGeom>
          </p:spPr>
          <p:txBody>
            <a:bodyPr wrap="square">
              <a:spAutoFit/>
            </a:bodyPr>
            <a:lstStyle/>
            <a:p>
              <a:r>
                <a:rPr lang="en-US" altLang="zh-CN" sz="1200" dirty="0">
                  <a:solidFill>
                    <a:schemeClr val="bg1"/>
                  </a:solidFill>
                </a:rPr>
                <a:t>Place the eagle in front of the camera and let the eagle rotate with the camera to achieve a more realistic effect.</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10</a:t>
            </a:r>
            <a:endParaRPr lang="zh-CN" altLang="en-US" sz="1600" dirty="0">
              <a:solidFill>
                <a:srgbClr val="1B5C6E"/>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E1ADC9A6-F7CB-4787-965D-9FE629FCAA89}"/>
              </a:ext>
            </a:extLst>
          </p:cNvPr>
          <p:cNvPicPr>
            <a:picLocks noChangeAspect="1"/>
          </p:cNvPicPr>
          <p:nvPr/>
        </p:nvPicPr>
        <p:blipFill>
          <a:blip r:embed="rId3"/>
          <a:stretch>
            <a:fillRect/>
          </a:stretch>
        </p:blipFill>
        <p:spPr>
          <a:xfrm>
            <a:off x="-6393" y="0"/>
            <a:ext cx="5633731" cy="5143500"/>
          </a:xfrm>
          <a:prstGeom prst="rect">
            <a:avLst/>
          </a:prstGeom>
        </p:spPr>
      </p:pic>
    </p:spTree>
    <p:extLst>
      <p:ext uri="{BB962C8B-B14F-4D97-AF65-F5344CB8AC3E}">
        <p14:creationId xmlns:p14="http://schemas.microsoft.com/office/powerpoint/2010/main" val="375054634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29973" y="1950322"/>
            <a:ext cx="2466020" cy="1372866"/>
            <a:chOff x="6229973" y="1950322"/>
            <a:chExt cx="2466020" cy="1372866"/>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344565" y="1989902"/>
              <a:ext cx="1911101"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Simple Lighting</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8011619" y="2134896"/>
              <a:ext cx="244042" cy="244042"/>
              <a:chOff x="6166419" y="627534"/>
              <a:chExt cx="360041" cy="360041"/>
            </a:xfrm>
          </p:grpSpPr>
          <p:cxnSp>
            <p:nvCxnSpPr>
              <p:cNvPr id="44" name="直接连接符 43"/>
              <p:cNvCxnSpPr/>
              <p:nvPr/>
            </p:nvCxnSpPr>
            <p:spPr>
              <a:xfrm>
                <a:off x="616642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5986399" y="807555"/>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830997"/>
            </a:xfrm>
            <a:prstGeom prst="rect">
              <a:avLst/>
            </a:prstGeom>
          </p:spPr>
          <p:txBody>
            <a:bodyPr wrap="square">
              <a:spAutoFit/>
            </a:bodyPr>
            <a:lstStyle/>
            <a:p>
              <a:r>
                <a:rPr lang="en-US" altLang="zh-CN" sz="1200" dirty="0">
                  <a:solidFill>
                    <a:schemeClr val="bg1"/>
                  </a:solidFill>
                </a:rPr>
                <a:t>Use </a:t>
              </a:r>
              <a:r>
                <a:rPr lang="en-US" altLang="zh-CN" sz="1200" dirty="0" err="1">
                  <a:solidFill>
                    <a:schemeClr val="bg1"/>
                  </a:solidFill>
                </a:rPr>
                <a:t>Phong</a:t>
              </a:r>
              <a:r>
                <a:rPr lang="en-US" altLang="zh-CN" sz="1200" dirty="0">
                  <a:solidFill>
                    <a:schemeClr val="bg1"/>
                  </a:solidFill>
                </a:rPr>
                <a:t> lighting and shading, however, the color doesn't work as we expected. We will use Gamma correction to fix it later.</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11</a:t>
            </a:r>
            <a:endParaRPr lang="zh-CN" altLang="en-US" sz="1600" dirty="0">
              <a:solidFill>
                <a:srgbClr val="1B5C6E"/>
              </a:solidFill>
              <a:latin typeface="微软雅黑" pitchFamily="34" charset="-122"/>
              <a:ea typeface="微软雅黑" pitchFamily="34" charset="-122"/>
            </a:endParaRPr>
          </a:p>
        </p:txBody>
      </p:sp>
      <p:pic>
        <p:nvPicPr>
          <p:cNvPr id="17" name="图片 16">
            <a:extLst>
              <a:ext uri="{FF2B5EF4-FFF2-40B4-BE49-F238E27FC236}">
                <a16:creationId xmlns:a16="http://schemas.microsoft.com/office/drawing/2014/main" id="{3820BAE0-BFC9-4AC5-9634-C1D5A45232DA}"/>
              </a:ext>
            </a:extLst>
          </p:cNvPr>
          <p:cNvPicPr>
            <a:picLocks noChangeAspect="1"/>
          </p:cNvPicPr>
          <p:nvPr/>
        </p:nvPicPr>
        <p:blipFill>
          <a:blip r:embed="rId3"/>
          <a:stretch>
            <a:fillRect/>
          </a:stretch>
        </p:blipFill>
        <p:spPr>
          <a:xfrm>
            <a:off x="1" y="11352"/>
            <a:ext cx="5633730" cy="5143500"/>
          </a:xfrm>
          <a:prstGeom prst="rect">
            <a:avLst/>
          </a:prstGeom>
        </p:spPr>
      </p:pic>
    </p:spTree>
    <p:extLst>
      <p:ext uri="{BB962C8B-B14F-4D97-AF65-F5344CB8AC3E}">
        <p14:creationId xmlns:p14="http://schemas.microsoft.com/office/powerpoint/2010/main" val="19514909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29973" y="1950322"/>
            <a:ext cx="2466020" cy="818868"/>
            <a:chOff x="6229973" y="1950322"/>
            <a:chExt cx="2466020" cy="818868"/>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344565" y="1989902"/>
              <a:ext cx="2125903"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Shadow Mapping</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8226432" y="2123562"/>
              <a:ext cx="244041" cy="252410"/>
              <a:chOff x="5849510" y="631910"/>
              <a:chExt cx="360040" cy="372387"/>
            </a:xfrm>
          </p:grpSpPr>
          <p:cxnSp>
            <p:nvCxnSpPr>
              <p:cNvPr id="44" name="直接连接符 43"/>
              <p:cNvCxnSpPr/>
              <p:nvPr/>
            </p:nvCxnSpPr>
            <p:spPr>
              <a:xfrm>
                <a:off x="5849510" y="631910"/>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5669497" y="824277"/>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r>
                <a:rPr lang="en-US" altLang="zh-CN" sz="1200" dirty="0">
                  <a:solidFill>
                    <a:schemeClr val="bg1"/>
                  </a:solidFill>
                </a:rPr>
                <a:t>Just follow up with Learn OpenGL.</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12</a:t>
            </a:r>
            <a:endParaRPr lang="zh-CN" altLang="en-US" sz="1600" dirty="0">
              <a:solidFill>
                <a:srgbClr val="1B5C6E"/>
              </a:solidFill>
              <a:latin typeface="微软雅黑" pitchFamily="34" charset="-122"/>
              <a:ea typeface="微软雅黑" pitchFamily="34" charset="-122"/>
            </a:endParaRPr>
          </a:p>
        </p:txBody>
      </p:sp>
      <p:pic>
        <p:nvPicPr>
          <p:cNvPr id="16" name="图片 15">
            <a:extLst>
              <a:ext uri="{FF2B5EF4-FFF2-40B4-BE49-F238E27FC236}">
                <a16:creationId xmlns:a16="http://schemas.microsoft.com/office/drawing/2014/main" id="{76825848-212B-4614-A9C8-362F2506B95E}"/>
              </a:ext>
            </a:extLst>
          </p:cNvPr>
          <p:cNvPicPr>
            <a:picLocks noChangeAspect="1"/>
          </p:cNvPicPr>
          <p:nvPr/>
        </p:nvPicPr>
        <p:blipFill>
          <a:blip r:embed="rId3"/>
          <a:stretch>
            <a:fillRect/>
          </a:stretch>
        </p:blipFill>
        <p:spPr>
          <a:xfrm>
            <a:off x="-6393" y="0"/>
            <a:ext cx="5633731" cy="5143500"/>
          </a:xfrm>
          <a:prstGeom prst="rect">
            <a:avLst/>
          </a:prstGeom>
        </p:spPr>
      </p:pic>
    </p:spTree>
    <p:extLst>
      <p:ext uri="{BB962C8B-B14F-4D97-AF65-F5344CB8AC3E}">
        <p14:creationId xmlns:p14="http://schemas.microsoft.com/office/powerpoint/2010/main" val="418434718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318317" y="1967648"/>
            <a:ext cx="2466020" cy="818868"/>
            <a:chOff x="6229973" y="1950322"/>
            <a:chExt cx="2466020" cy="818868"/>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344565" y="1989902"/>
              <a:ext cx="1721177"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Model Import</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21709" y="2125047"/>
              <a:ext cx="256064" cy="244042"/>
              <a:chOff x="6428873" y="642067"/>
              <a:chExt cx="377778" cy="360042"/>
            </a:xfrm>
          </p:grpSpPr>
          <p:cxnSp>
            <p:nvCxnSpPr>
              <p:cNvPr id="44" name="直接连接符 43"/>
              <p:cNvCxnSpPr/>
              <p:nvPr/>
            </p:nvCxnSpPr>
            <p:spPr>
              <a:xfrm>
                <a:off x="6446611" y="642067"/>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248853" y="822089"/>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r>
                <a:rPr lang="en-US" altLang="zh-CN" sz="1200" dirty="0">
                  <a:solidFill>
                    <a:schemeClr val="bg1"/>
                  </a:solidFill>
                </a:rPr>
                <a:t>…</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13</a:t>
            </a:r>
            <a:endParaRPr lang="zh-CN" altLang="en-US" sz="1600" dirty="0">
              <a:solidFill>
                <a:srgbClr val="1B5C6E"/>
              </a:solidFill>
              <a:latin typeface="微软雅黑" pitchFamily="34" charset="-122"/>
              <a:ea typeface="微软雅黑" pitchFamily="34" charset="-122"/>
            </a:endParaRPr>
          </a:p>
        </p:txBody>
      </p:sp>
      <p:grpSp>
        <p:nvGrpSpPr>
          <p:cNvPr id="18" name="组合 17">
            <a:extLst>
              <a:ext uri="{FF2B5EF4-FFF2-40B4-BE49-F238E27FC236}">
                <a16:creationId xmlns:a16="http://schemas.microsoft.com/office/drawing/2014/main" id="{E476EB3A-9226-4A1E-A31F-3CDCE90AD7A5}"/>
              </a:ext>
            </a:extLst>
          </p:cNvPr>
          <p:cNvGrpSpPr/>
          <p:nvPr/>
        </p:nvGrpSpPr>
        <p:grpSpPr>
          <a:xfrm>
            <a:off x="1659078" y="1953689"/>
            <a:ext cx="2466020" cy="818868"/>
            <a:chOff x="6229973" y="1950322"/>
            <a:chExt cx="2466020" cy="818868"/>
          </a:xfrm>
        </p:grpSpPr>
        <p:grpSp>
          <p:nvGrpSpPr>
            <p:cNvPr id="19" name="组合 18">
              <a:extLst>
                <a:ext uri="{FF2B5EF4-FFF2-40B4-BE49-F238E27FC236}">
                  <a16:creationId xmlns:a16="http://schemas.microsoft.com/office/drawing/2014/main" id="{27E24822-9032-4E2C-A48F-DBE36F28BFC7}"/>
                </a:ext>
              </a:extLst>
            </p:cNvPr>
            <p:cNvGrpSpPr/>
            <p:nvPr/>
          </p:nvGrpSpPr>
          <p:grpSpPr>
            <a:xfrm>
              <a:off x="6330925" y="1950322"/>
              <a:ext cx="244041" cy="244041"/>
              <a:chOff x="6372200" y="625153"/>
              <a:chExt cx="360040" cy="360040"/>
            </a:xfrm>
          </p:grpSpPr>
          <p:cxnSp>
            <p:nvCxnSpPr>
              <p:cNvPr id="25" name="直接连接符 24">
                <a:extLst>
                  <a:ext uri="{FF2B5EF4-FFF2-40B4-BE49-F238E27FC236}">
                    <a16:creationId xmlns:a16="http://schemas.microsoft.com/office/drawing/2014/main" id="{B4DC328C-5E81-44E7-8F43-6C99F55AFD72}"/>
                  </a:ext>
                </a:extLst>
              </p:cNvPr>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C90D638-DFDD-45FB-952D-094F52872D4B}"/>
                  </a:ext>
                </a:extLst>
              </p:cNvPr>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D2BC99B0-5C9A-473E-8390-259892229E2F}"/>
                </a:ext>
              </a:extLst>
            </p:cNvPr>
            <p:cNvSpPr/>
            <p:nvPr/>
          </p:nvSpPr>
          <p:spPr>
            <a:xfrm>
              <a:off x="6344565" y="1989902"/>
              <a:ext cx="2045625"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Texture mapping</a:t>
              </a:r>
              <a:endParaRPr lang="zh-CN" altLang="en-US" b="1"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EC366C76-20D9-437D-B111-00282148A226}"/>
                </a:ext>
              </a:extLst>
            </p:cNvPr>
            <p:cNvGrpSpPr/>
            <p:nvPr/>
          </p:nvGrpSpPr>
          <p:grpSpPr>
            <a:xfrm flipH="1" flipV="1">
              <a:off x="8152538" y="2125046"/>
              <a:ext cx="244041" cy="244041"/>
              <a:chOff x="5958526" y="642069"/>
              <a:chExt cx="360040" cy="360040"/>
            </a:xfrm>
          </p:grpSpPr>
          <p:cxnSp>
            <p:nvCxnSpPr>
              <p:cNvPr id="23" name="直接连接符 22">
                <a:extLst>
                  <a:ext uri="{FF2B5EF4-FFF2-40B4-BE49-F238E27FC236}">
                    <a16:creationId xmlns:a16="http://schemas.microsoft.com/office/drawing/2014/main" id="{45672ABF-EDF7-4B8B-8E76-F78CC2B79A79}"/>
                  </a:ext>
                </a:extLst>
              </p:cNvPr>
              <p:cNvCxnSpPr/>
              <p:nvPr/>
            </p:nvCxnSpPr>
            <p:spPr>
              <a:xfrm>
                <a:off x="5958526" y="642069"/>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9ADC6F-1795-4E77-BA37-2D623BFAB20C}"/>
                  </a:ext>
                </a:extLst>
              </p:cNvPr>
              <p:cNvCxnSpPr/>
              <p:nvPr/>
            </p:nvCxnSpPr>
            <p:spPr>
              <a:xfrm rot="5400000">
                <a:off x="5778506" y="822089"/>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FC4A991C-925F-4574-9157-F5DF5CFB6F2F}"/>
                </a:ext>
              </a:extLst>
            </p:cNvPr>
            <p:cNvSpPr/>
            <p:nvPr/>
          </p:nvSpPr>
          <p:spPr>
            <a:xfrm>
              <a:off x="6229973" y="2492191"/>
              <a:ext cx="2466020" cy="276999"/>
            </a:xfrm>
            <a:prstGeom prst="rect">
              <a:avLst/>
            </a:prstGeom>
          </p:spPr>
          <p:txBody>
            <a:bodyPr wrap="square">
              <a:spAutoFit/>
            </a:bodyPr>
            <a:lstStyle/>
            <a:p>
              <a:r>
                <a:rPr lang="en-US" altLang="zh-CN" sz="1200" dirty="0">
                  <a:solidFill>
                    <a:schemeClr val="bg1"/>
                  </a:solidFill>
                </a:rPr>
                <a:t>We put it as part of the sky box</a:t>
              </a:r>
              <a:endParaRPr lang="zh-CN" altLang="en-US" sz="1200" dirty="0">
                <a:solidFill>
                  <a:schemeClr val="bg1"/>
                </a:solidFill>
              </a:endParaRPr>
            </a:p>
          </p:txBody>
        </p:sp>
      </p:grpSp>
      <p:grpSp>
        <p:nvGrpSpPr>
          <p:cNvPr id="27" name="组合 26">
            <a:extLst>
              <a:ext uri="{FF2B5EF4-FFF2-40B4-BE49-F238E27FC236}">
                <a16:creationId xmlns:a16="http://schemas.microsoft.com/office/drawing/2014/main" id="{C55D470E-C3B7-468C-A200-C0364437A4DE}"/>
              </a:ext>
            </a:extLst>
          </p:cNvPr>
          <p:cNvGrpSpPr/>
          <p:nvPr/>
        </p:nvGrpSpPr>
        <p:grpSpPr>
          <a:xfrm>
            <a:off x="79252" y="238561"/>
            <a:ext cx="1343370" cy="769441"/>
            <a:chOff x="307852" y="495736"/>
            <a:chExt cx="1343370" cy="769441"/>
          </a:xfrm>
        </p:grpSpPr>
        <p:sp>
          <p:nvSpPr>
            <p:cNvPr id="28" name="TextBox 16">
              <a:extLst>
                <a:ext uri="{FF2B5EF4-FFF2-40B4-BE49-F238E27FC236}">
                  <a16:creationId xmlns:a16="http://schemas.microsoft.com/office/drawing/2014/main" id="{6663942A-E42E-48B3-A704-E3BFB9169E10}"/>
                </a:ext>
              </a:extLst>
            </p:cNvPr>
            <p:cNvSpPr txBox="1"/>
            <p:nvPr/>
          </p:nvSpPr>
          <p:spPr>
            <a:xfrm>
              <a:off x="919932" y="586020"/>
              <a:ext cx="731290"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BASIC</a:t>
              </a:r>
            </a:p>
          </p:txBody>
        </p:sp>
        <p:sp>
          <p:nvSpPr>
            <p:cNvPr id="29" name="矩形 28">
              <a:extLst>
                <a:ext uri="{FF2B5EF4-FFF2-40B4-BE49-F238E27FC236}">
                  <a16:creationId xmlns:a16="http://schemas.microsoft.com/office/drawing/2014/main" id="{3BAEE35B-7C9A-47F3-A90A-195B3150CDA4}"/>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spTree>
    <p:extLst>
      <p:ext uri="{BB962C8B-B14F-4D97-AF65-F5344CB8AC3E}">
        <p14:creationId xmlns:p14="http://schemas.microsoft.com/office/powerpoint/2010/main" val="353563306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1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12"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468762" y="1975892"/>
            <a:ext cx="2608818" cy="838662"/>
            <a:chOff x="6087175" y="1930528"/>
            <a:chExt cx="2608818" cy="838662"/>
          </a:xfrm>
        </p:grpSpPr>
        <p:grpSp>
          <p:nvGrpSpPr>
            <p:cNvPr id="5" name="组合 4"/>
            <p:cNvGrpSpPr/>
            <p:nvPr/>
          </p:nvGrpSpPr>
          <p:grpSpPr>
            <a:xfrm>
              <a:off x="6087175" y="1930528"/>
              <a:ext cx="244041" cy="244041"/>
              <a:chOff x="6012588" y="595950"/>
              <a:chExt cx="360040" cy="360040"/>
            </a:xfrm>
          </p:grpSpPr>
          <p:cxnSp>
            <p:nvCxnSpPr>
              <p:cNvPr id="3" name="直接连接符 2"/>
              <p:cNvCxnSpPr/>
              <p:nvPr/>
            </p:nvCxnSpPr>
            <p:spPr>
              <a:xfrm>
                <a:off x="6012588" y="598330"/>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5834954" y="775970"/>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116521" y="1989902"/>
              <a:ext cx="2234843"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Gamma correction</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8107323" y="2174568"/>
              <a:ext cx="244041" cy="244041"/>
              <a:chOff x="6025235" y="569005"/>
              <a:chExt cx="360040" cy="360040"/>
            </a:xfrm>
          </p:grpSpPr>
          <p:cxnSp>
            <p:nvCxnSpPr>
              <p:cNvPr id="44" name="直接连接符 43"/>
              <p:cNvCxnSpPr/>
              <p:nvPr/>
            </p:nvCxnSpPr>
            <p:spPr>
              <a:xfrm>
                <a:off x="6025235" y="571389"/>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5847601" y="749025"/>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r>
                <a:rPr lang="en-US" altLang="zh-CN" sz="1200" dirty="0">
                  <a:solidFill>
                    <a:schemeClr val="bg1"/>
                  </a:solidFill>
                </a:rPr>
                <a:t>Let us control light in linear space.</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20" name="图片 19">
            <a:extLst>
              <a:ext uri="{FF2B5EF4-FFF2-40B4-BE49-F238E27FC236}">
                <a16:creationId xmlns:a16="http://schemas.microsoft.com/office/drawing/2014/main" id="{83113799-D3E6-424B-AB8F-0528CE1B3FB2}"/>
              </a:ext>
            </a:extLst>
          </p:cNvPr>
          <p:cNvPicPr/>
          <p:nvPr/>
        </p:nvPicPr>
        <p:blipFill rotWithShape="1">
          <a:blip r:embed="rId3"/>
          <a:srcRect r="49299"/>
          <a:stretch/>
        </p:blipFill>
        <p:spPr>
          <a:xfrm>
            <a:off x="3223657" y="-24130"/>
            <a:ext cx="3002623" cy="5191760"/>
          </a:xfrm>
          <a:prstGeom prst="rect">
            <a:avLst/>
          </a:prstGeom>
        </p:spPr>
      </p:pic>
      <p:pic>
        <p:nvPicPr>
          <p:cNvPr id="21" name="图片 20">
            <a:extLst>
              <a:ext uri="{FF2B5EF4-FFF2-40B4-BE49-F238E27FC236}">
                <a16:creationId xmlns:a16="http://schemas.microsoft.com/office/drawing/2014/main" id="{147F2189-B6F7-446B-B89A-A5450332C5FA}"/>
              </a:ext>
            </a:extLst>
          </p:cNvPr>
          <p:cNvPicPr/>
          <p:nvPr/>
        </p:nvPicPr>
        <p:blipFill rotWithShape="1">
          <a:blip r:embed="rId4"/>
          <a:srcRect l="50765"/>
          <a:stretch/>
        </p:blipFill>
        <p:spPr>
          <a:xfrm>
            <a:off x="6226280" y="-24130"/>
            <a:ext cx="2915816" cy="5191760"/>
          </a:xfrm>
          <a:prstGeom prst="rect">
            <a:avLst/>
          </a:prstGeom>
        </p:spPr>
      </p:pic>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14</a:t>
            </a:r>
            <a:endParaRPr lang="zh-CN" altLang="en-US" sz="1600" dirty="0">
              <a:solidFill>
                <a:srgbClr val="1B5C6E"/>
              </a:solidFill>
              <a:latin typeface="微软雅黑" pitchFamily="34" charset="-122"/>
              <a:ea typeface="微软雅黑" pitchFamily="34" charset="-122"/>
            </a:endParaRPr>
          </a:p>
        </p:txBody>
      </p:sp>
      <p:pic>
        <p:nvPicPr>
          <p:cNvPr id="22" name="图片 21">
            <a:extLst>
              <a:ext uri="{FF2B5EF4-FFF2-40B4-BE49-F238E27FC236}">
                <a16:creationId xmlns:a16="http://schemas.microsoft.com/office/drawing/2014/main" id="{F386405B-1F53-4F36-99BF-575690F54926}"/>
              </a:ext>
            </a:extLst>
          </p:cNvPr>
          <p:cNvPicPr>
            <a:picLocks noChangeAspect="1"/>
          </p:cNvPicPr>
          <p:nvPr/>
        </p:nvPicPr>
        <p:blipFill>
          <a:blip r:embed="rId5"/>
          <a:stretch>
            <a:fillRect/>
          </a:stretch>
        </p:blipFill>
        <p:spPr>
          <a:xfrm>
            <a:off x="295311" y="3165997"/>
            <a:ext cx="2782258" cy="277000"/>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37E3424-2776-4252-8868-A2D968E6FE1B}"/>
                  </a:ext>
                </a:extLst>
              </p:cNvPr>
              <p:cNvSpPr txBox="1"/>
              <p:nvPr/>
            </p:nvSpPr>
            <p:spPr>
              <a:xfrm>
                <a:off x="1117393" y="3642781"/>
                <a:ext cx="1529586" cy="404726"/>
              </a:xfrm>
              <a:prstGeom prst="rect">
                <a:avLst/>
              </a:prstGeom>
              <a:noFill/>
            </p:spPr>
            <p:txBody>
              <a:bodyPr wrap="none" lIns="0" tIns="0" rIns="0" bIns="0" rtlCol="0">
                <a:spAutoFit/>
              </a:bodyPr>
              <a:lstStyle/>
              <a:p>
                <a14:m>
                  <m:oMath xmlns:m="http://schemas.openxmlformats.org/officeDocument/2006/math">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𝑅</m:t>
                        </m:r>
                      </m:e>
                      <m:sup>
                        <m:r>
                          <a:rPr lang="en-US" altLang="zh-CN" b="0" i="1" smtClean="0">
                            <a:solidFill>
                              <a:schemeClr val="bg1"/>
                            </a:solidFill>
                            <a:latin typeface="Cambria Math" panose="02040503050406030204" pitchFamily="18" charset="0"/>
                          </a:rPr>
                          <m:t>′</m:t>
                        </m:r>
                      </m:sup>
                    </m:sSup>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𝑅</m:t>
                        </m:r>
                      </m:e>
                      <m:sup>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r>
                              <a:rPr lang="zh-CN" altLang="en-US" b="0" i="1" smtClean="0">
                                <a:solidFill>
                                  <a:schemeClr val="bg1"/>
                                </a:solidFill>
                                <a:latin typeface="Cambria Math" panose="02040503050406030204" pitchFamily="18" charset="0"/>
                              </a:rPr>
                              <m:t>𝛾</m:t>
                            </m:r>
                          </m:den>
                        </m:f>
                      </m:sup>
                    </m:sSup>
                  </m:oMath>
                </a14:m>
                <a:r>
                  <a:rPr lang="en-US" altLang="zh-CN" dirty="0">
                    <a:solidFill>
                      <a:schemeClr val="bg1"/>
                    </a:solidFill>
                  </a:rPr>
                  <a:t>, </a:t>
                </a:r>
                <a14:m>
                  <m:oMath xmlns:m="http://schemas.openxmlformats.org/officeDocument/2006/math">
                    <m:r>
                      <a:rPr lang="zh-CN" altLang="en-US" i="1">
                        <a:solidFill>
                          <a:schemeClr val="bg1"/>
                        </a:solidFill>
                        <a:latin typeface="Cambria Math" panose="02040503050406030204" pitchFamily="18" charset="0"/>
                      </a:rPr>
                      <m:t>𝛾</m:t>
                    </m:r>
                  </m:oMath>
                </a14:m>
                <a:r>
                  <a:rPr lang="en-US" altLang="zh-CN" dirty="0">
                    <a:solidFill>
                      <a:schemeClr val="bg1"/>
                    </a:solidFill>
                  </a:rPr>
                  <a:t> = 2.2</a:t>
                </a:r>
                <a:endParaRPr lang="zh-CN" altLang="en-US" dirty="0">
                  <a:solidFill>
                    <a:schemeClr val="bg1"/>
                  </a:solidFill>
                </a:endParaRPr>
              </a:p>
            </p:txBody>
          </p:sp>
        </mc:Choice>
        <mc:Fallback>
          <p:sp>
            <p:nvSpPr>
              <p:cNvPr id="6" name="文本框 5">
                <a:extLst>
                  <a:ext uri="{FF2B5EF4-FFF2-40B4-BE49-F238E27FC236}">
                    <a16:creationId xmlns:a16="http://schemas.microsoft.com/office/drawing/2014/main" id="{537E3424-2776-4252-8868-A2D968E6FE1B}"/>
                  </a:ext>
                </a:extLst>
              </p:cNvPr>
              <p:cNvSpPr txBox="1">
                <a:spLocks noRot="1" noChangeAspect="1" noMove="1" noResize="1" noEditPoints="1" noAdjustHandles="1" noChangeArrowheads="1" noChangeShapeType="1" noTextEdit="1"/>
              </p:cNvSpPr>
              <p:nvPr/>
            </p:nvSpPr>
            <p:spPr>
              <a:xfrm>
                <a:off x="1117393" y="3642781"/>
                <a:ext cx="1529586" cy="404726"/>
              </a:xfrm>
              <a:prstGeom prst="rect">
                <a:avLst/>
              </a:prstGeom>
              <a:blipFill>
                <a:blip r:embed="rId6"/>
                <a:stretch>
                  <a:fillRect r="-8765" b="-3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115506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11560" y="1995686"/>
            <a:ext cx="2466020" cy="818868"/>
            <a:chOff x="6229973" y="1950322"/>
            <a:chExt cx="2466020" cy="818868"/>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430678" y="1989902"/>
              <a:ext cx="1606530"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Anti-Aliasing</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72144" y="213651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r>
                <a:rPr lang="en-US" altLang="zh-CN" sz="1200" dirty="0">
                  <a:solidFill>
                    <a:schemeClr val="bg1"/>
                  </a:solidFill>
                </a:rPr>
                <a:t>MSAA: use 4 subsample instead of 1.</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6" name="图片 5">
            <a:extLst>
              <a:ext uri="{FF2B5EF4-FFF2-40B4-BE49-F238E27FC236}">
                <a16:creationId xmlns:a16="http://schemas.microsoft.com/office/drawing/2014/main" id="{D4CACA5D-9FC9-4189-AC11-E33EDEDFF52A}"/>
              </a:ext>
            </a:extLst>
          </p:cNvPr>
          <p:cNvPicPr>
            <a:picLocks noChangeAspect="1"/>
          </p:cNvPicPr>
          <p:nvPr/>
        </p:nvPicPr>
        <p:blipFill rotWithShape="1">
          <a:blip r:embed="rId3"/>
          <a:srcRect l="49303"/>
          <a:stretch/>
        </p:blipFill>
        <p:spPr>
          <a:xfrm>
            <a:off x="6156169" y="0"/>
            <a:ext cx="2996476" cy="5143500"/>
          </a:xfrm>
          <a:prstGeom prst="rect">
            <a:avLst/>
          </a:prstGeom>
        </p:spPr>
      </p:pic>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15</a:t>
            </a:r>
            <a:endParaRPr lang="zh-CN" altLang="en-US" sz="1600" dirty="0">
              <a:solidFill>
                <a:srgbClr val="1B5C6E"/>
              </a:solidFill>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7C103BD5-E32A-4899-8EE2-CFDAFD1284B8}"/>
              </a:ext>
            </a:extLst>
          </p:cNvPr>
          <p:cNvPicPr>
            <a:picLocks noChangeAspect="1"/>
          </p:cNvPicPr>
          <p:nvPr/>
        </p:nvPicPr>
        <p:blipFill rotWithShape="1">
          <a:blip r:embed="rId4"/>
          <a:srcRect r="50649"/>
          <a:stretch/>
        </p:blipFill>
        <p:spPr>
          <a:xfrm>
            <a:off x="3240549" y="0"/>
            <a:ext cx="2919644" cy="5143500"/>
          </a:xfrm>
          <a:prstGeom prst="rect">
            <a:avLst/>
          </a:prstGeom>
        </p:spPr>
      </p:pic>
      <p:cxnSp>
        <p:nvCxnSpPr>
          <p:cNvPr id="12" name="直接连接符 11">
            <a:extLst>
              <a:ext uri="{FF2B5EF4-FFF2-40B4-BE49-F238E27FC236}">
                <a16:creationId xmlns:a16="http://schemas.microsoft.com/office/drawing/2014/main" id="{E6E0D101-D5C9-4138-94AC-AC6892F675DF}"/>
              </a:ext>
            </a:extLst>
          </p:cNvPr>
          <p:cNvCxnSpPr/>
          <p:nvPr/>
        </p:nvCxnSpPr>
        <p:spPr>
          <a:xfrm>
            <a:off x="6156169" y="0"/>
            <a:ext cx="0" cy="514350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pic>
        <p:nvPicPr>
          <p:cNvPr id="13" name="图片 12">
            <a:extLst>
              <a:ext uri="{FF2B5EF4-FFF2-40B4-BE49-F238E27FC236}">
                <a16:creationId xmlns:a16="http://schemas.microsoft.com/office/drawing/2014/main" id="{0F40091C-F827-4094-B53C-3F86BC3FD4F0}"/>
              </a:ext>
            </a:extLst>
          </p:cNvPr>
          <p:cNvPicPr>
            <a:picLocks noChangeAspect="1"/>
          </p:cNvPicPr>
          <p:nvPr/>
        </p:nvPicPr>
        <p:blipFill>
          <a:blip r:embed="rId5"/>
          <a:stretch>
            <a:fillRect/>
          </a:stretch>
        </p:blipFill>
        <p:spPr>
          <a:xfrm>
            <a:off x="391866" y="3034354"/>
            <a:ext cx="2685714" cy="380952"/>
          </a:xfrm>
          <a:prstGeom prst="rect">
            <a:avLst/>
          </a:prstGeom>
        </p:spPr>
      </p:pic>
      <p:pic>
        <p:nvPicPr>
          <p:cNvPr id="1028" name="Picture 4" descr="https://learnopengl-cn.github.io/img/04/11/anti_aliasing_sample_points.png">
            <a:extLst>
              <a:ext uri="{FF2B5EF4-FFF2-40B4-BE49-F238E27FC236}">
                <a16:creationId xmlns:a16="http://schemas.microsoft.com/office/drawing/2014/main" id="{CC39202B-FAAB-40CE-AF61-F47E3ACE4D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866" y="3627190"/>
            <a:ext cx="2685713" cy="959283"/>
          </a:xfrm>
          <a:prstGeom prst="rect">
            <a:avLst/>
          </a:prstGeom>
          <a:solidFill>
            <a:schemeClr val="bg1"/>
          </a:solidFill>
        </p:spPr>
      </p:pic>
    </p:spTree>
    <p:extLst>
      <p:ext uri="{BB962C8B-B14F-4D97-AF65-F5344CB8AC3E}">
        <p14:creationId xmlns:p14="http://schemas.microsoft.com/office/powerpoint/2010/main" val="66578024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11560" y="1995686"/>
            <a:ext cx="2466020" cy="818868"/>
            <a:chOff x="6229973" y="1950322"/>
            <a:chExt cx="2466020" cy="818868"/>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484410" y="1989902"/>
              <a:ext cx="1499065"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Display Text</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72144" y="213651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r>
                <a:rPr lang="en-US" altLang="zh-CN" sz="1200" dirty="0" err="1">
                  <a:solidFill>
                    <a:schemeClr val="bg1"/>
                  </a:solidFill>
                </a:rPr>
                <a:t>FreeType</a:t>
              </a:r>
              <a:r>
                <a:rPr lang="en-US" altLang="zh-CN" sz="1200" dirty="0">
                  <a:solidFill>
                    <a:schemeClr val="bg1"/>
                  </a:solidFill>
                </a:rPr>
                <a:t> Library</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pic>
        <p:nvPicPr>
          <p:cNvPr id="2050" name="Picture 2" descr="https://learnopengl-cn.github.io/img/06/02/glyph.png">
            <a:extLst>
              <a:ext uri="{FF2B5EF4-FFF2-40B4-BE49-F238E27FC236}">
                <a16:creationId xmlns:a16="http://schemas.microsoft.com/office/drawing/2014/main" id="{19DD8055-686F-4A17-9C35-3F01DE84C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83" y="2944851"/>
            <a:ext cx="2517584" cy="164162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3CF1BA3-14FE-41C5-8A0A-F145495E5833}"/>
              </a:ext>
            </a:extLst>
          </p:cNvPr>
          <p:cNvPicPr>
            <a:picLocks noChangeAspect="1"/>
          </p:cNvPicPr>
          <p:nvPr/>
        </p:nvPicPr>
        <p:blipFill>
          <a:blip r:embed="rId4"/>
          <a:stretch>
            <a:fillRect/>
          </a:stretch>
        </p:blipFill>
        <p:spPr>
          <a:xfrm>
            <a:off x="3224733" y="0"/>
            <a:ext cx="5927912" cy="5143500"/>
          </a:xfrm>
          <a:prstGeom prst="rect">
            <a:avLst/>
          </a:prstGeom>
        </p:spPr>
      </p:pic>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16</a:t>
            </a:r>
            <a:endParaRPr lang="zh-CN" altLang="en-US" sz="1600" dirty="0">
              <a:solidFill>
                <a:srgbClr val="1B5C6E"/>
              </a:solidFill>
              <a:latin typeface="微软雅黑" pitchFamily="34" charset="-122"/>
              <a:ea typeface="微软雅黑" pitchFamily="34" charset="-122"/>
            </a:endParaRPr>
          </a:p>
        </p:txBody>
      </p:sp>
    </p:spTree>
    <p:extLst>
      <p:ext uri="{BB962C8B-B14F-4D97-AF65-F5344CB8AC3E}">
        <p14:creationId xmlns:p14="http://schemas.microsoft.com/office/powerpoint/2010/main" val="363861147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11560" y="1995686"/>
            <a:ext cx="2466020" cy="818868"/>
            <a:chOff x="6229973" y="1950322"/>
            <a:chExt cx="2466020" cy="818868"/>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714315" y="1989902"/>
              <a:ext cx="1039259"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Sky Box</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72144" y="213651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pic>
        <p:nvPicPr>
          <p:cNvPr id="6" name="图片 5">
            <a:extLst>
              <a:ext uri="{FF2B5EF4-FFF2-40B4-BE49-F238E27FC236}">
                <a16:creationId xmlns:a16="http://schemas.microsoft.com/office/drawing/2014/main" id="{D59CBA53-31EE-43FF-BC04-801061750CA0}"/>
              </a:ext>
            </a:extLst>
          </p:cNvPr>
          <p:cNvPicPr>
            <a:picLocks noChangeAspect="1"/>
          </p:cNvPicPr>
          <p:nvPr/>
        </p:nvPicPr>
        <p:blipFill>
          <a:blip r:embed="rId3"/>
          <a:stretch>
            <a:fillRect/>
          </a:stretch>
        </p:blipFill>
        <p:spPr>
          <a:xfrm>
            <a:off x="3214618" y="-3514"/>
            <a:ext cx="5929382" cy="5143500"/>
          </a:xfrm>
          <a:prstGeom prst="rect">
            <a:avLst/>
          </a:prstGeom>
        </p:spPr>
      </p:pic>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17</a:t>
            </a:r>
            <a:endParaRPr lang="zh-CN" altLang="en-US" sz="1600" dirty="0">
              <a:solidFill>
                <a:srgbClr val="1B5C6E"/>
              </a:solidFill>
              <a:latin typeface="微软雅黑" pitchFamily="34" charset="-122"/>
              <a:ea typeface="微软雅黑" pitchFamily="34" charset="-122"/>
            </a:endParaRPr>
          </a:p>
        </p:txBody>
      </p:sp>
    </p:spTree>
    <p:extLst>
      <p:ext uri="{BB962C8B-B14F-4D97-AF65-F5344CB8AC3E}">
        <p14:creationId xmlns:p14="http://schemas.microsoft.com/office/powerpoint/2010/main" val="14418042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11560" y="1994073"/>
            <a:ext cx="2466020" cy="820481"/>
            <a:chOff x="6229973" y="1948709"/>
            <a:chExt cx="2466020" cy="820481"/>
          </a:xfrm>
        </p:grpSpPr>
        <p:grpSp>
          <p:nvGrpSpPr>
            <p:cNvPr id="5" name="组合 4"/>
            <p:cNvGrpSpPr/>
            <p:nvPr/>
          </p:nvGrpSpPr>
          <p:grpSpPr>
            <a:xfrm>
              <a:off x="6229973" y="1948709"/>
              <a:ext cx="244041" cy="244041"/>
              <a:chOff x="6223263" y="622773"/>
              <a:chExt cx="360040" cy="360040"/>
            </a:xfrm>
          </p:grpSpPr>
          <p:cxnSp>
            <p:nvCxnSpPr>
              <p:cNvPr id="3" name="直接连接符 2"/>
              <p:cNvCxnSpPr/>
              <p:nvPr/>
            </p:nvCxnSpPr>
            <p:spPr>
              <a:xfrm>
                <a:off x="6223263" y="62515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045623" y="80279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272256" y="1973139"/>
              <a:ext cx="1854547"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Particle System</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918791" y="2115192"/>
              <a:ext cx="244041" cy="244041"/>
              <a:chOff x="6303380" y="656605"/>
              <a:chExt cx="360040" cy="360040"/>
            </a:xfrm>
          </p:grpSpPr>
          <p:cxnSp>
            <p:nvCxnSpPr>
              <p:cNvPr id="44" name="直接连接符 43"/>
              <p:cNvCxnSpPr/>
              <p:nvPr/>
            </p:nvCxnSpPr>
            <p:spPr>
              <a:xfrm>
                <a:off x="6303380" y="658987"/>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25740" y="836625"/>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pic>
        <p:nvPicPr>
          <p:cNvPr id="9" name="图片 8">
            <a:extLst>
              <a:ext uri="{FF2B5EF4-FFF2-40B4-BE49-F238E27FC236}">
                <a16:creationId xmlns:a16="http://schemas.microsoft.com/office/drawing/2014/main" id="{CDD1E30B-1D4C-4EA7-87FA-FEE8AC1F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971" y="0"/>
            <a:ext cx="5943555" cy="5143500"/>
          </a:xfrm>
          <a:prstGeom prst="rect">
            <a:avLst/>
          </a:prstGeom>
        </p:spPr>
      </p:pic>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18</a:t>
            </a:r>
            <a:endParaRPr lang="zh-CN" altLang="en-US" sz="1600" dirty="0">
              <a:solidFill>
                <a:srgbClr val="1B5C6E"/>
              </a:solidFill>
              <a:latin typeface="微软雅黑" pitchFamily="34" charset="-122"/>
              <a:ea typeface="微软雅黑" pitchFamily="34" charset="-122"/>
            </a:endParaRPr>
          </a:p>
        </p:txBody>
      </p:sp>
    </p:spTree>
    <p:extLst>
      <p:ext uri="{BB962C8B-B14F-4D97-AF65-F5344CB8AC3E}">
        <p14:creationId xmlns:p14="http://schemas.microsoft.com/office/powerpoint/2010/main" val="127065055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95814" y="1994072"/>
            <a:ext cx="2681766" cy="820482"/>
            <a:chOff x="6014227" y="1948708"/>
            <a:chExt cx="2681766" cy="820482"/>
          </a:xfrm>
        </p:grpSpPr>
        <p:grpSp>
          <p:nvGrpSpPr>
            <p:cNvPr id="5" name="组合 4"/>
            <p:cNvGrpSpPr/>
            <p:nvPr/>
          </p:nvGrpSpPr>
          <p:grpSpPr>
            <a:xfrm>
              <a:off x="6014227" y="1948708"/>
              <a:ext cx="244041" cy="244041"/>
              <a:chOff x="5904968" y="622773"/>
              <a:chExt cx="360040" cy="360040"/>
            </a:xfrm>
          </p:grpSpPr>
          <p:cxnSp>
            <p:nvCxnSpPr>
              <p:cNvPr id="3" name="直接连接符 2"/>
              <p:cNvCxnSpPr/>
              <p:nvPr/>
            </p:nvCxnSpPr>
            <p:spPr>
              <a:xfrm>
                <a:off x="5904968" y="62515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5727319" y="80279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041494" y="1989902"/>
              <a:ext cx="2382647" cy="369332"/>
            </a:xfrm>
            <a:prstGeom prst="rect">
              <a:avLst/>
            </a:prstGeom>
          </p:spPr>
          <p:txBody>
            <a:bodyPr wrap="square">
              <a:spAutoFit/>
            </a:bodyPr>
            <a:lstStyle/>
            <a:p>
              <a:pPr algn="ctr"/>
              <a:r>
                <a:rPr lang="en-US" altLang="zh-CN" dirty="0">
                  <a:solidFill>
                    <a:schemeClr val="bg1"/>
                  </a:solidFill>
                  <a:latin typeface="微软雅黑" pitchFamily="34" charset="-122"/>
                  <a:ea typeface="微软雅黑" pitchFamily="34" charset="-122"/>
                </a:rPr>
                <a:t>Skeletal Animation</a:t>
              </a:r>
              <a:endParaRPr lang="zh-CN" altLang="en-US"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8181718" y="2154772"/>
              <a:ext cx="244041" cy="244041"/>
              <a:chOff x="5915478" y="598211"/>
              <a:chExt cx="360040" cy="360040"/>
            </a:xfrm>
          </p:grpSpPr>
          <p:cxnSp>
            <p:nvCxnSpPr>
              <p:cNvPr id="44" name="直接连接符 43"/>
              <p:cNvCxnSpPr/>
              <p:nvPr/>
            </p:nvCxnSpPr>
            <p:spPr>
              <a:xfrm>
                <a:off x="5915478" y="600591"/>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5737844" y="778231"/>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276999"/>
            </a:xfrm>
            <a:prstGeom prst="rect">
              <a:avLst/>
            </a:prstGeom>
          </p:spPr>
          <p:txBody>
            <a:bodyPr wrap="square">
              <a:spAutoFit/>
            </a:bodyPr>
            <a:lstStyle/>
            <a:p>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8BF8F818-3E04-4D9E-8EE9-EBA75D1267D2}"/>
              </a:ext>
            </a:extLst>
          </p:cNvPr>
          <p:cNvGrpSpPr/>
          <p:nvPr/>
        </p:nvGrpSpPr>
        <p:grpSpPr>
          <a:xfrm>
            <a:off x="79252" y="238561"/>
            <a:ext cx="1466801" cy="769441"/>
            <a:chOff x="307852" y="495736"/>
            <a:chExt cx="1466801" cy="769441"/>
          </a:xfrm>
        </p:grpSpPr>
        <p:sp>
          <p:nvSpPr>
            <p:cNvPr id="17" name="TextBox 16">
              <a:extLst>
                <a:ext uri="{FF2B5EF4-FFF2-40B4-BE49-F238E27FC236}">
                  <a16:creationId xmlns:a16="http://schemas.microsoft.com/office/drawing/2014/main" id="{5A9211F7-2E3F-4746-BF1A-B9D7D37621A7}"/>
                </a:ext>
              </a:extLst>
            </p:cNvPr>
            <p:cNvSpPr txBox="1"/>
            <p:nvPr/>
          </p:nvSpPr>
          <p:spPr>
            <a:xfrm>
              <a:off x="919932" y="586020"/>
              <a:ext cx="85472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BONUS</a:t>
              </a:r>
            </a:p>
          </p:txBody>
        </p:sp>
        <p:sp>
          <p:nvSpPr>
            <p:cNvPr id="19" name="矩形 18">
              <a:extLst>
                <a:ext uri="{FF2B5EF4-FFF2-40B4-BE49-F238E27FC236}">
                  <a16:creationId xmlns:a16="http://schemas.microsoft.com/office/drawing/2014/main" id="{01371767-058F-43D8-8CE9-7FB76D838E16}"/>
                </a:ext>
              </a:extLst>
            </p:cNvPr>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pic>
        <p:nvPicPr>
          <p:cNvPr id="11" name="图片 10">
            <a:extLst>
              <a:ext uri="{FF2B5EF4-FFF2-40B4-BE49-F238E27FC236}">
                <a16:creationId xmlns:a16="http://schemas.microsoft.com/office/drawing/2014/main" id="{87236FEA-744D-4394-A957-05D6F17F5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684" y="0"/>
            <a:ext cx="5957718" cy="5143500"/>
          </a:xfrm>
          <a:prstGeom prst="rect">
            <a:avLst/>
          </a:prstGeom>
        </p:spPr>
      </p:pic>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19</a:t>
            </a:r>
            <a:endParaRPr lang="zh-CN" altLang="en-US" sz="1600" dirty="0">
              <a:solidFill>
                <a:srgbClr val="1B5C6E"/>
              </a:solidFill>
              <a:latin typeface="微软雅黑" pitchFamily="34" charset="-122"/>
              <a:ea typeface="微软雅黑" pitchFamily="34" charset="-122"/>
            </a:endParaRPr>
          </a:p>
        </p:txBody>
      </p:sp>
    </p:spTree>
    <p:extLst>
      <p:ext uri="{BB962C8B-B14F-4D97-AF65-F5344CB8AC3E}">
        <p14:creationId xmlns:p14="http://schemas.microsoft.com/office/powerpoint/2010/main" val="340273674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案例\212\london-skyline\tower_bridge.png"/>
          <p:cNvPicPr>
            <a:picLocks noChangeAspect="1" noChangeArrowheads="1"/>
          </p:cNvPicPr>
          <p:nvPr/>
        </p:nvPicPr>
        <p:blipFill>
          <a:blip r:embed="rId3" cstate="screen">
            <a:biLevel thresh="50000"/>
            <a:extLst>
              <a:ext uri="{28A0092B-C50C-407E-A947-70E740481C1C}">
                <a14:useLocalDpi xmlns:a14="http://schemas.microsoft.com/office/drawing/2010/main"/>
              </a:ext>
            </a:extLst>
          </a:blip>
          <a:srcRect/>
          <a:stretch>
            <a:fillRect/>
          </a:stretch>
        </p:blipFill>
        <p:spPr bwMode="auto">
          <a:xfrm>
            <a:off x="3219088" y="488396"/>
            <a:ext cx="3025549" cy="103714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956534" y="1515051"/>
            <a:ext cx="1337417" cy="369332"/>
          </a:xfrm>
          <a:prstGeom prst="rect">
            <a:avLst/>
          </a:prstGeom>
          <a:noFill/>
          <a:effectLst/>
        </p:spPr>
        <p:txBody>
          <a:bodyPr wrap="none" rtlCol="0">
            <a:spAutoFit/>
          </a:bodyPr>
          <a:lstStyle/>
          <a:p>
            <a:r>
              <a:rPr lang="en-US" altLang="zh-CN" b="1" dirty="0">
                <a:solidFill>
                  <a:schemeClr val="bg1"/>
                </a:solidFill>
                <a:latin typeface="微软雅黑" pitchFamily="34" charset="-122"/>
                <a:ea typeface="微软雅黑" pitchFamily="34" charset="-122"/>
              </a:rPr>
              <a:t>CONTENT</a:t>
            </a:r>
            <a:endParaRPr lang="zh-CN" altLang="en-US" dirty="0">
              <a:solidFill>
                <a:schemeClr val="bg1"/>
              </a:solidFill>
              <a:latin typeface="微软雅黑" pitchFamily="34" charset="-122"/>
              <a:ea typeface="微软雅黑" pitchFamily="34" charset="-122"/>
            </a:endParaRPr>
          </a:p>
        </p:txBody>
      </p:sp>
      <p:sp>
        <p:nvSpPr>
          <p:cNvPr id="4" name="矩形 3"/>
          <p:cNvSpPr/>
          <p:nvPr/>
        </p:nvSpPr>
        <p:spPr>
          <a:xfrm>
            <a:off x="3953995" y="2384622"/>
            <a:ext cx="1226490" cy="307777"/>
          </a:xfrm>
          <a:prstGeom prst="rect">
            <a:avLst/>
          </a:prstGeom>
        </p:spPr>
        <p:txBody>
          <a:bodyPr wrap="none">
            <a:spAutoFit/>
          </a:bodyPr>
          <a:lstStyle/>
          <a:p>
            <a:pPr algn="ctr"/>
            <a:r>
              <a:rPr lang="en-US" altLang="zh-CN" sz="1400" dirty="0">
                <a:solidFill>
                  <a:schemeClr val="bg1"/>
                </a:solidFill>
                <a:ea typeface="微软雅黑" panose="020B0503020204020204" pitchFamily="34" charset="-122"/>
              </a:rPr>
              <a:t>INTROCUTION</a:t>
            </a:r>
            <a:endParaRPr lang="zh-CN" altLang="en-US" sz="1400" dirty="0">
              <a:solidFill>
                <a:schemeClr val="bg1"/>
              </a:solidFill>
              <a:ea typeface="微软雅黑" panose="020B0503020204020204" pitchFamily="34" charset="-122"/>
            </a:endParaRPr>
          </a:p>
        </p:txBody>
      </p:sp>
      <p:sp>
        <p:nvSpPr>
          <p:cNvPr id="46" name="矩形 45"/>
          <p:cNvSpPr/>
          <p:nvPr/>
        </p:nvSpPr>
        <p:spPr>
          <a:xfrm>
            <a:off x="4258659" y="2786326"/>
            <a:ext cx="617157" cy="307777"/>
          </a:xfrm>
          <a:prstGeom prst="rect">
            <a:avLst/>
          </a:prstGeom>
        </p:spPr>
        <p:txBody>
          <a:bodyPr wrap="none">
            <a:spAutoFit/>
          </a:bodyPr>
          <a:lstStyle/>
          <a:p>
            <a:pPr algn="ctr"/>
            <a:r>
              <a:rPr lang="en-US" altLang="zh-CN" sz="1400" dirty="0">
                <a:solidFill>
                  <a:schemeClr val="bg1"/>
                </a:solidFill>
              </a:rPr>
              <a:t>TEAM</a:t>
            </a:r>
            <a:endParaRPr lang="zh-CN" altLang="en-US" sz="1400" dirty="0">
              <a:solidFill>
                <a:schemeClr val="bg1"/>
              </a:solidFill>
            </a:endParaRPr>
          </a:p>
        </p:txBody>
      </p:sp>
      <p:sp>
        <p:nvSpPr>
          <p:cNvPr id="47" name="矩形 46"/>
          <p:cNvSpPr/>
          <p:nvPr/>
        </p:nvSpPr>
        <p:spPr>
          <a:xfrm>
            <a:off x="3897889" y="3188030"/>
            <a:ext cx="1338701" cy="307777"/>
          </a:xfrm>
          <a:prstGeom prst="rect">
            <a:avLst/>
          </a:prstGeom>
        </p:spPr>
        <p:txBody>
          <a:bodyPr wrap="none">
            <a:spAutoFit/>
          </a:bodyPr>
          <a:lstStyle/>
          <a:p>
            <a:pPr algn="ctr"/>
            <a:r>
              <a:rPr lang="en-US" altLang="zh-CN" sz="1400" dirty="0">
                <a:solidFill>
                  <a:schemeClr val="bg1"/>
                </a:solidFill>
              </a:rPr>
              <a:t>BASIC &amp; BONUS</a:t>
            </a:r>
            <a:endParaRPr lang="zh-CN" altLang="en-US" sz="1400" dirty="0">
              <a:solidFill>
                <a:schemeClr val="bg1"/>
              </a:solidFill>
            </a:endParaRPr>
          </a:p>
        </p:txBody>
      </p:sp>
      <p:sp>
        <p:nvSpPr>
          <p:cNvPr id="48" name="矩形 47"/>
          <p:cNvSpPr/>
          <p:nvPr/>
        </p:nvSpPr>
        <p:spPr>
          <a:xfrm>
            <a:off x="4274146" y="3589734"/>
            <a:ext cx="615617" cy="307777"/>
          </a:xfrm>
          <a:prstGeom prst="rect">
            <a:avLst/>
          </a:prstGeom>
        </p:spPr>
        <p:txBody>
          <a:bodyPr wrap="none">
            <a:spAutoFit/>
          </a:bodyPr>
          <a:lstStyle/>
          <a:p>
            <a:pPr algn="ctr"/>
            <a:r>
              <a:rPr lang="en-US" altLang="zh-CN" sz="1400" dirty="0">
                <a:solidFill>
                  <a:schemeClr val="bg1"/>
                </a:solidFill>
              </a:rPr>
              <a:t>TODO</a:t>
            </a:r>
            <a:endParaRPr lang="zh-CN" altLang="en-US" sz="1400" dirty="0">
              <a:solidFill>
                <a:schemeClr val="bg1"/>
              </a:solidFill>
            </a:endParaRPr>
          </a:p>
        </p:txBody>
      </p:sp>
      <p:cxnSp>
        <p:nvCxnSpPr>
          <p:cNvPr id="2049" name="直接连接符 2048"/>
          <p:cNvCxnSpPr/>
          <p:nvPr/>
        </p:nvCxnSpPr>
        <p:spPr>
          <a:xfrm>
            <a:off x="4211960" y="4139902"/>
            <a:ext cx="720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9" name="Picture 11" descr="F:\案例\212\london-skyline\light.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7544" y="4450283"/>
            <a:ext cx="1238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案例\212\london-skyline\loading_bu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69" y="4255087"/>
            <a:ext cx="1159607" cy="1159607"/>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F:\案例\212\london-skyline\pinnacl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55979" y="3428094"/>
            <a:ext cx="528786" cy="171540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案例\212\london-skyline\plane.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708329" y="345521"/>
            <a:ext cx="49530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720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64"/>
                                            </p:tgtEl>
                                            <p:attrNameLst>
                                              <p:attrName>style.visibility</p:attrName>
                                            </p:attrNameLst>
                                          </p:cBhvr>
                                          <p:to>
                                            <p:strVal val="visible"/>
                                          </p:to>
                                        </p:set>
                                        <p:animEffect transition="in" filter="fade">
                                          <p:cBhvr>
                                            <p:cTn id="12" dur="1000"/>
                                            <p:tgtEl>
                                              <p:spTgt spid="2064"/>
                                            </p:tgtEl>
                                          </p:cBhvr>
                                        </p:animEffect>
                                        <p:anim calcmode="lin" valueType="num">
                                          <p:cBhvr>
                                            <p:cTn id="13" dur="1000" fill="hold"/>
                                            <p:tgtEl>
                                              <p:spTgt spid="2064"/>
                                            </p:tgtEl>
                                            <p:attrNameLst>
                                              <p:attrName>ppt_x</p:attrName>
                                            </p:attrNameLst>
                                          </p:cBhvr>
                                          <p:tavLst>
                                            <p:tav tm="0">
                                              <p:val>
                                                <p:strVal val="#ppt_x"/>
                                              </p:val>
                                            </p:tav>
                                            <p:tav tm="100000">
                                              <p:val>
                                                <p:strVal val="#ppt_x"/>
                                              </p:val>
                                            </p:tav>
                                          </p:tavLst>
                                        </p:anim>
                                        <p:anim calcmode="lin" valueType="num">
                                          <p:cBhvr>
                                            <p:cTn id="14" dur="1000" fill="hold"/>
                                            <p:tgtEl>
                                              <p:spTgt spid="2064"/>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500"/>
                                      </p:stCondLst>
                                      <p:iterate type="lt">
                                        <p:tmPct val="10000"/>
                                      </p:iterate>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3"/>
                                            </p:tgtEl>
                                            <p:attrNameLst>
                                              <p:attrName>ppt_y</p:attrName>
                                            </p:attrNameLst>
                                          </p:cBhvr>
                                          <p:tavLst>
                                            <p:tav tm="0">
                                              <p:val>
                                                <p:strVal val="#ppt_y"/>
                                              </p:val>
                                            </p:tav>
                                            <p:tav tm="100000">
                                              <p:val>
                                                <p:strVal val="#ppt_y"/>
                                              </p:val>
                                            </p:tav>
                                          </p:tavLst>
                                        </p:anim>
                                        <p:anim calcmode="lin" valueType="num">
                                          <p:cBhvr>
                                            <p:cTn id="1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3"/>
                                            </p:tgtEl>
                                          </p:cBhvr>
                                        </p:animEffect>
                                      </p:childTnLst>
                                    </p:cTn>
                                  </p:par>
                                  <p:par>
                                    <p:cTn id="22" presetID="42" presetClass="entr" presetSubtype="0"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250"/>
                                      </p:stCondLst>
                                      <p:childTnLst>
                                        <p:set>
                                          <p:cBhvr>
                                            <p:cTn id="43" dur="1" fill="hold">
                                              <p:stCondLst>
                                                <p:cond delay="0"/>
                                              </p:stCondLst>
                                            </p:cTn>
                                            <p:tgtEl>
                                              <p:spTgt spid="2049"/>
                                            </p:tgtEl>
                                            <p:attrNameLst>
                                              <p:attrName>style.visibility</p:attrName>
                                            </p:attrNameLst>
                                          </p:cBhvr>
                                          <p:to>
                                            <p:strVal val="visible"/>
                                          </p:to>
                                        </p:set>
                                        <p:animEffect transition="in" filter="fade">
                                          <p:cBhvr>
                                            <p:cTn id="44" dur="1000"/>
                                            <p:tgtEl>
                                              <p:spTgt spid="2049"/>
                                            </p:tgtEl>
                                          </p:cBhvr>
                                        </p:animEffect>
                                        <p:anim calcmode="lin" valueType="num">
                                          <p:cBhvr>
                                            <p:cTn id="45" dur="1000" fill="hold"/>
                                            <p:tgtEl>
                                              <p:spTgt spid="2049"/>
                                            </p:tgtEl>
                                            <p:attrNameLst>
                                              <p:attrName>ppt_x</p:attrName>
                                            </p:attrNameLst>
                                          </p:cBhvr>
                                          <p:tavLst>
                                            <p:tav tm="0">
                                              <p:val>
                                                <p:strVal val="#ppt_x"/>
                                              </p:val>
                                            </p:tav>
                                            <p:tav tm="100000">
                                              <p:val>
                                                <p:strVal val="#ppt_x"/>
                                              </p:val>
                                            </p:tav>
                                          </p:tavLst>
                                        </p:anim>
                                        <p:anim calcmode="lin" valueType="num">
                                          <p:cBhvr>
                                            <p:cTn id="46" dur="1000" fill="hold"/>
                                            <p:tgtEl>
                                              <p:spTgt spid="2049"/>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14:presetBounceEnd="50000">
                                      <p:stCondLst>
                                        <p:cond delay="0"/>
                                      </p:stCondLst>
                                      <p:childTnLst>
                                        <p:set>
                                          <p:cBhvr>
                                            <p:cTn id="48" dur="1" fill="hold">
                                              <p:stCondLst>
                                                <p:cond delay="0"/>
                                              </p:stCondLst>
                                            </p:cTn>
                                            <p:tgtEl>
                                              <p:spTgt spid="2060"/>
                                            </p:tgtEl>
                                            <p:attrNameLst>
                                              <p:attrName>style.visibility</p:attrName>
                                            </p:attrNameLst>
                                          </p:cBhvr>
                                          <p:to>
                                            <p:strVal val="visible"/>
                                          </p:to>
                                        </p:set>
                                        <p:anim calcmode="lin" valueType="num" p14:bounceEnd="50000">
                                          <p:cBhvr additive="base">
                                            <p:cTn id="49" dur="1500" fill="hold"/>
                                            <p:tgtEl>
                                              <p:spTgt spid="2060"/>
                                            </p:tgtEl>
                                            <p:attrNameLst>
                                              <p:attrName>ppt_x</p:attrName>
                                            </p:attrNameLst>
                                          </p:cBhvr>
                                          <p:tavLst>
                                            <p:tav tm="0">
                                              <p:val>
                                                <p:strVal val="#ppt_x"/>
                                              </p:val>
                                            </p:tav>
                                            <p:tav tm="100000">
                                              <p:val>
                                                <p:strVal val="#ppt_x"/>
                                              </p:val>
                                            </p:tav>
                                          </p:tavLst>
                                        </p:anim>
                                        <p:anim calcmode="lin" valueType="num" p14:bounceEnd="50000">
                                          <p:cBhvr additive="base">
                                            <p:cTn id="50" dur="1500" fill="hold"/>
                                            <p:tgtEl>
                                              <p:spTgt spid="206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14:presetBounceEnd="50000">
                                      <p:stCondLst>
                                        <p:cond delay="500"/>
                                      </p:stCondLst>
                                      <p:childTnLst>
                                        <p:set>
                                          <p:cBhvr>
                                            <p:cTn id="52" dur="1" fill="hold">
                                              <p:stCondLst>
                                                <p:cond delay="0"/>
                                              </p:stCondLst>
                                            </p:cTn>
                                            <p:tgtEl>
                                              <p:spTgt spid="2059"/>
                                            </p:tgtEl>
                                            <p:attrNameLst>
                                              <p:attrName>style.visibility</p:attrName>
                                            </p:attrNameLst>
                                          </p:cBhvr>
                                          <p:to>
                                            <p:strVal val="visible"/>
                                          </p:to>
                                        </p:set>
                                        <p:anim calcmode="lin" valueType="num" p14:bounceEnd="50000">
                                          <p:cBhvr additive="base">
                                            <p:cTn id="53" dur="1500" fill="hold"/>
                                            <p:tgtEl>
                                              <p:spTgt spid="2059"/>
                                            </p:tgtEl>
                                            <p:attrNameLst>
                                              <p:attrName>ppt_x</p:attrName>
                                            </p:attrNameLst>
                                          </p:cBhvr>
                                          <p:tavLst>
                                            <p:tav tm="0">
                                              <p:val>
                                                <p:strVal val="#ppt_x"/>
                                              </p:val>
                                            </p:tav>
                                            <p:tav tm="100000">
                                              <p:val>
                                                <p:strVal val="#ppt_x"/>
                                              </p:val>
                                            </p:tav>
                                          </p:tavLst>
                                        </p:anim>
                                        <p:anim calcmode="lin" valueType="num" p14:bounceEnd="50000">
                                          <p:cBhvr additive="base">
                                            <p:cTn id="54" dur="1500" fill="hold"/>
                                            <p:tgtEl>
                                              <p:spTgt spid="205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14:presetBounceEnd="50000">
                                      <p:stCondLst>
                                        <p:cond delay="750"/>
                                      </p:stCondLst>
                                      <p:childTnLst>
                                        <p:set>
                                          <p:cBhvr>
                                            <p:cTn id="56" dur="1" fill="hold">
                                              <p:stCondLst>
                                                <p:cond delay="0"/>
                                              </p:stCondLst>
                                            </p:cTn>
                                            <p:tgtEl>
                                              <p:spTgt spid="2063"/>
                                            </p:tgtEl>
                                            <p:attrNameLst>
                                              <p:attrName>style.visibility</p:attrName>
                                            </p:attrNameLst>
                                          </p:cBhvr>
                                          <p:to>
                                            <p:strVal val="visible"/>
                                          </p:to>
                                        </p:set>
                                        <p:anim calcmode="lin" valueType="num" p14:bounceEnd="50000">
                                          <p:cBhvr additive="base">
                                            <p:cTn id="57" dur="1500" fill="hold"/>
                                            <p:tgtEl>
                                              <p:spTgt spid="2063"/>
                                            </p:tgtEl>
                                            <p:attrNameLst>
                                              <p:attrName>ppt_x</p:attrName>
                                            </p:attrNameLst>
                                          </p:cBhvr>
                                          <p:tavLst>
                                            <p:tav tm="0">
                                              <p:val>
                                                <p:strVal val="#ppt_x"/>
                                              </p:val>
                                            </p:tav>
                                            <p:tav tm="100000">
                                              <p:val>
                                                <p:strVal val="#ppt_x"/>
                                              </p:val>
                                            </p:tav>
                                          </p:tavLst>
                                        </p:anim>
                                        <p:anim calcmode="lin" valueType="num" p14:bounceEnd="50000">
                                          <p:cBhvr additive="base">
                                            <p:cTn id="58" dur="1500" fill="hold"/>
                                            <p:tgtEl>
                                              <p:spTgt spid="2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 grpId="0"/>
          <p:bldP spid="46"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64"/>
                                            </p:tgtEl>
                                            <p:attrNameLst>
                                              <p:attrName>style.visibility</p:attrName>
                                            </p:attrNameLst>
                                          </p:cBhvr>
                                          <p:to>
                                            <p:strVal val="visible"/>
                                          </p:to>
                                        </p:set>
                                        <p:animEffect transition="in" filter="fade">
                                          <p:cBhvr>
                                            <p:cTn id="12" dur="1000"/>
                                            <p:tgtEl>
                                              <p:spTgt spid="2064"/>
                                            </p:tgtEl>
                                          </p:cBhvr>
                                        </p:animEffect>
                                        <p:anim calcmode="lin" valueType="num">
                                          <p:cBhvr>
                                            <p:cTn id="13" dur="1000" fill="hold"/>
                                            <p:tgtEl>
                                              <p:spTgt spid="2064"/>
                                            </p:tgtEl>
                                            <p:attrNameLst>
                                              <p:attrName>ppt_x</p:attrName>
                                            </p:attrNameLst>
                                          </p:cBhvr>
                                          <p:tavLst>
                                            <p:tav tm="0">
                                              <p:val>
                                                <p:strVal val="#ppt_x"/>
                                              </p:val>
                                            </p:tav>
                                            <p:tav tm="100000">
                                              <p:val>
                                                <p:strVal val="#ppt_x"/>
                                              </p:val>
                                            </p:tav>
                                          </p:tavLst>
                                        </p:anim>
                                        <p:anim calcmode="lin" valueType="num">
                                          <p:cBhvr>
                                            <p:cTn id="14" dur="1000" fill="hold"/>
                                            <p:tgtEl>
                                              <p:spTgt spid="2064"/>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500"/>
                                      </p:stCondLst>
                                      <p:iterate type="lt">
                                        <p:tmPct val="10000"/>
                                      </p:iterate>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3"/>
                                            </p:tgtEl>
                                            <p:attrNameLst>
                                              <p:attrName>ppt_y</p:attrName>
                                            </p:attrNameLst>
                                          </p:cBhvr>
                                          <p:tavLst>
                                            <p:tav tm="0">
                                              <p:val>
                                                <p:strVal val="#ppt_y"/>
                                              </p:val>
                                            </p:tav>
                                            <p:tav tm="100000">
                                              <p:val>
                                                <p:strVal val="#ppt_y"/>
                                              </p:val>
                                            </p:tav>
                                          </p:tavLst>
                                        </p:anim>
                                        <p:anim calcmode="lin" valueType="num">
                                          <p:cBhvr>
                                            <p:cTn id="1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3"/>
                                            </p:tgtEl>
                                          </p:cBhvr>
                                        </p:animEffect>
                                      </p:childTnLst>
                                    </p:cTn>
                                  </p:par>
                                  <p:par>
                                    <p:cTn id="22" presetID="42" presetClass="entr" presetSubtype="0"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250"/>
                                      </p:stCondLst>
                                      <p:childTnLst>
                                        <p:set>
                                          <p:cBhvr>
                                            <p:cTn id="43" dur="1" fill="hold">
                                              <p:stCondLst>
                                                <p:cond delay="0"/>
                                              </p:stCondLst>
                                            </p:cTn>
                                            <p:tgtEl>
                                              <p:spTgt spid="2049"/>
                                            </p:tgtEl>
                                            <p:attrNameLst>
                                              <p:attrName>style.visibility</p:attrName>
                                            </p:attrNameLst>
                                          </p:cBhvr>
                                          <p:to>
                                            <p:strVal val="visible"/>
                                          </p:to>
                                        </p:set>
                                        <p:animEffect transition="in" filter="fade">
                                          <p:cBhvr>
                                            <p:cTn id="44" dur="1000"/>
                                            <p:tgtEl>
                                              <p:spTgt spid="2049"/>
                                            </p:tgtEl>
                                          </p:cBhvr>
                                        </p:animEffect>
                                        <p:anim calcmode="lin" valueType="num">
                                          <p:cBhvr>
                                            <p:cTn id="45" dur="1000" fill="hold"/>
                                            <p:tgtEl>
                                              <p:spTgt spid="2049"/>
                                            </p:tgtEl>
                                            <p:attrNameLst>
                                              <p:attrName>ppt_x</p:attrName>
                                            </p:attrNameLst>
                                          </p:cBhvr>
                                          <p:tavLst>
                                            <p:tav tm="0">
                                              <p:val>
                                                <p:strVal val="#ppt_x"/>
                                              </p:val>
                                            </p:tav>
                                            <p:tav tm="100000">
                                              <p:val>
                                                <p:strVal val="#ppt_x"/>
                                              </p:val>
                                            </p:tav>
                                          </p:tavLst>
                                        </p:anim>
                                        <p:anim calcmode="lin" valueType="num">
                                          <p:cBhvr>
                                            <p:cTn id="46" dur="1000" fill="hold"/>
                                            <p:tgtEl>
                                              <p:spTgt spid="2049"/>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60"/>
                                            </p:tgtEl>
                                            <p:attrNameLst>
                                              <p:attrName>style.visibility</p:attrName>
                                            </p:attrNameLst>
                                          </p:cBhvr>
                                          <p:to>
                                            <p:strVal val="visible"/>
                                          </p:to>
                                        </p:set>
                                        <p:anim calcmode="lin" valueType="num">
                                          <p:cBhvr additive="base">
                                            <p:cTn id="49" dur="1500" fill="hold"/>
                                            <p:tgtEl>
                                              <p:spTgt spid="2060"/>
                                            </p:tgtEl>
                                            <p:attrNameLst>
                                              <p:attrName>ppt_x</p:attrName>
                                            </p:attrNameLst>
                                          </p:cBhvr>
                                          <p:tavLst>
                                            <p:tav tm="0">
                                              <p:val>
                                                <p:strVal val="#ppt_x"/>
                                              </p:val>
                                            </p:tav>
                                            <p:tav tm="100000">
                                              <p:val>
                                                <p:strVal val="#ppt_x"/>
                                              </p:val>
                                            </p:tav>
                                          </p:tavLst>
                                        </p:anim>
                                        <p:anim calcmode="lin" valueType="num">
                                          <p:cBhvr additive="base">
                                            <p:cTn id="50" dur="1500" fill="hold"/>
                                            <p:tgtEl>
                                              <p:spTgt spid="206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500"/>
                                      </p:stCondLst>
                                      <p:childTnLst>
                                        <p:set>
                                          <p:cBhvr>
                                            <p:cTn id="52" dur="1" fill="hold">
                                              <p:stCondLst>
                                                <p:cond delay="0"/>
                                              </p:stCondLst>
                                            </p:cTn>
                                            <p:tgtEl>
                                              <p:spTgt spid="2059"/>
                                            </p:tgtEl>
                                            <p:attrNameLst>
                                              <p:attrName>style.visibility</p:attrName>
                                            </p:attrNameLst>
                                          </p:cBhvr>
                                          <p:to>
                                            <p:strVal val="visible"/>
                                          </p:to>
                                        </p:set>
                                        <p:anim calcmode="lin" valueType="num">
                                          <p:cBhvr additive="base">
                                            <p:cTn id="53" dur="1500" fill="hold"/>
                                            <p:tgtEl>
                                              <p:spTgt spid="2059"/>
                                            </p:tgtEl>
                                            <p:attrNameLst>
                                              <p:attrName>ppt_x</p:attrName>
                                            </p:attrNameLst>
                                          </p:cBhvr>
                                          <p:tavLst>
                                            <p:tav tm="0">
                                              <p:val>
                                                <p:strVal val="#ppt_x"/>
                                              </p:val>
                                            </p:tav>
                                            <p:tav tm="100000">
                                              <p:val>
                                                <p:strVal val="#ppt_x"/>
                                              </p:val>
                                            </p:tav>
                                          </p:tavLst>
                                        </p:anim>
                                        <p:anim calcmode="lin" valueType="num">
                                          <p:cBhvr additive="base">
                                            <p:cTn id="54" dur="1500" fill="hold"/>
                                            <p:tgtEl>
                                              <p:spTgt spid="205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750"/>
                                      </p:stCondLst>
                                      <p:childTnLst>
                                        <p:set>
                                          <p:cBhvr>
                                            <p:cTn id="56" dur="1" fill="hold">
                                              <p:stCondLst>
                                                <p:cond delay="0"/>
                                              </p:stCondLst>
                                            </p:cTn>
                                            <p:tgtEl>
                                              <p:spTgt spid="2063"/>
                                            </p:tgtEl>
                                            <p:attrNameLst>
                                              <p:attrName>style.visibility</p:attrName>
                                            </p:attrNameLst>
                                          </p:cBhvr>
                                          <p:to>
                                            <p:strVal val="visible"/>
                                          </p:to>
                                        </p:set>
                                        <p:anim calcmode="lin" valueType="num">
                                          <p:cBhvr additive="base">
                                            <p:cTn id="57" dur="1500" fill="hold"/>
                                            <p:tgtEl>
                                              <p:spTgt spid="2063"/>
                                            </p:tgtEl>
                                            <p:attrNameLst>
                                              <p:attrName>ppt_x</p:attrName>
                                            </p:attrNameLst>
                                          </p:cBhvr>
                                          <p:tavLst>
                                            <p:tav tm="0">
                                              <p:val>
                                                <p:strVal val="#ppt_x"/>
                                              </p:val>
                                            </p:tav>
                                            <p:tav tm="100000">
                                              <p:val>
                                                <p:strVal val="#ppt_x"/>
                                              </p:val>
                                            </p:tav>
                                          </p:tavLst>
                                        </p:anim>
                                        <p:anim calcmode="lin" valueType="num">
                                          <p:cBhvr additive="base">
                                            <p:cTn id="58" dur="1500" fill="hold"/>
                                            <p:tgtEl>
                                              <p:spTgt spid="2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 grpId="0"/>
          <p:bldP spid="46" grpId="0"/>
          <p:bldP spid="47" grpId="0"/>
          <p:bldP spid="4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2820" y="-9128"/>
            <a:ext cx="9166820" cy="51526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01775" y="1679198"/>
            <a:ext cx="1681102" cy="707886"/>
          </a:xfrm>
          <a:prstGeom prst="rect">
            <a:avLst/>
          </a:prstGeom>
        </p:spPr>
        <p:txBody>
          <a:bodyPr wrap="none">
            <a:spAutoFit/>
          </a:bodyPr>
          <a:lstStyle/>
          <a:p>
            <a:pPr algn="ctr"/>
            <a:r>
              <a:rPr lang="en-US" altLang="zh-CN" sz="4000" dirty="0">
                <a:solidFill>
                  <a:schemeClr val="bg1"/>
                </a:solidFill>
                <a:latin typeface="微软雅黑" pitchFamily="34" charset="-122"/>
                <a:ea typeface="微软雅黑" pitchFamily="34" charset="-122"/>
              </a:rPr>
              <a:t>TODO</a:t>
            </a:r>
          </a:p>
        </p:txBody>
      </p:sp>
      <p:cxnSp>
        <p:nvCxnSpPr>
          <p:cNvPr id="7" name="直接连接符 6"/>
          <p:cNvCxnSpPr/>
          <p:nvPr/>
        </p:nvCxnSpPr>
        <p:spPr>
          <a:xfrm>
            <a:off x="4247964" y="2455664"/>
            <a:ext cx="648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86000" y="2601466"/>
            <a:ext cx="4572000" cy="276999"/>
          </a:xfrm>
          <a:prstGeom prst="rect">
            <a:avLst/>
          </a:prstGeom>
        </p:spPr>
        <p:txBody>
          <a:bodyPr>
            <a:spAutoFit/>
          </a:bodyPr>
          <a:lstStyle/>
          <a:p>
            <a:pPr algn="ctr"/>
            <a:endParaRPr lang="zh-CN" altLang="en-US" sz="1200" dirty="0">
              <a:solidFill>
                <a:schemeClr val="bg1"/>
              </a:solidFill>
            </a:endParaRPr>
          </a:p>
        </p:txBody>
      </p:sp>
      <p:grpSp>
        <p:nvGrpSpPr>
          <p:cNvPr id="2" name="组合 1"/>
          <p:cNvGrpSpPr/>
          <p:nvPr/>
        </p:nvGrpSpPr>
        <p:grpSpPr>
          <a:xfrm>
            <a:off x="4085945" y="3115792"/>
            <a:ext cx="972108" cy="276999"/>
            <a:chOff x="4085945" y="3115792"/>
            <a:chExt cx="972108" cy="276999"/>
          </a:xfrm>
        </p:grpSpPr>
        <p:sp>
          <p:nvSpPr>
            <p:cNvPr id="9" name="矩形 8"/>
            <p:cNvSpPr/>
            <p:nvPr/>
          </p:nvSpPr>
          <p:spPr>
            <a:xfrm>
              <a:off x="4085945" y="3164281"/>
              <a:ext cx="972108" cy="18002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21620" y="3115792"/>
              <a:ext cx="900759" cy="276999"/>
            </a:xfrm>
            <a:prstGeom prst="rect">
              <a:avLst/>
            </a:prstGeom>
            <a:noFill/>
          </p:spPr>
          <p:txBody>
            <a:bodyPr wrap="none" rtlCol="0">
              <a:spAutoFit/>
            </a:bodyPr>
            <a:lstStyle/>
            <a:p>
              <a:r>
                <a:rPr lang="en-US" altLang="zh-CN" sz="1200" dirty="0">
                  <a:solidFill>
                    <a:schemeClr val="bg1"/>
                  </a:solidFill>
                </a:rPr>
                <a:t>Learn more</a:t>
              </a:r>
              <a:endParaRPr lang="zh-CN" altLang="en-US" sz="1200" dirty="0">
                <a:solidFill>
                  <a:schemeClr val="bg1"/>
                </a:solidFill>
              </a:endParaRPr>
            </a:p>
          </p:txBody>
        </p:sp>
      </p:grpSp>
      <p:sp>
        <p:nvSpPr>
          <p:cNvPr id="11" name="矩形 10"/>
          <p:cNvSpPr/>
          <p:nvPr/>
        </p:nvSpPr>
        <p:spPr>
          <a:xfrm>
            <a:off x="8712456" y="188837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12456" y="224841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4826449-7E3B-4FEB-9BA7-F605345BD016}"/>
              </a:ext>
            </a:extLst>
          </p:cNvPr>
          <p:cNvSpPr/>
          <p:nvPr/>
        </p:nvSpPr>
        <p:spPr>
          <a:xfrm>
            <a:off x="8707811" y="260845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437A76-2EBC-42A9-AA37-11D946D8B87D}"/>
              </a:ext>
            </a:extLst>
          </p:cNvPr>
          <p:cNvSpPr/>
          <p:nvPr/>
        </p:nvSpPr>
        <p:spPr>
          <a:xfrm>
            <a:off x="8707811" y="2968496"/>
            <a:ext cx="36000" cy="21602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7019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
                                        </p:tgtEl>
                                      </p:cBhvr>
                                    </p:animEffect>
                                  </p:childTnLst>
                                </p:cTn>
                              </p:par>
                              <p:par>
                                <p:cTn id="12" presetID="42" presetClass="entr" presetSubtype="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20538"/>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79252" y="238561"/>
            <a:ext cx="1339202" cy="769441"/>
            <a:chOff x="307852" y="495736"/>
            <a:chExt cx="1339202" cy="769441"/>
          </a:xfrm>
        </p:grpSpPr>
        <p:sp>
          <p:nvSpPr>
            <p:cNvPr id="17" name="TextBox 16"/>
            <p:cNvSpPr txBox="1"/>
            <p:nvPr/>
          </p:nvSpPr>
          <p:spPr>
            <a:xfrm>
              <a:off x="919932" y="586020"/>
              <a:ext cx="727122"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TODO</a:t>
              </a:r>
            </a:p>
          </p:txBody>
        </p:sp>
        <p:sp>
          <p:nvSpPr>
            <p:cNvPr id="18" name="矩形 17"/>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grpSp>
        <p:nvGrpSpPr>
          <p:cNvPr id="29" name="组合 28"/>
          <p:cNvGrpSpPr/>
          <p:nvPr/>
        </p:nvGrpSpPr>
        <p:grpSpPr>
          <a:xfrm>
            <a:off x="3707904" y="4785845"/>
            <a:ext cx="1712400" cy="36000"/>
            <a:chOff x="3792000" y="4785845"/>
            <a:chExt cx="1712400" cy="36000"/>
          </a:xfrm>
          <a:solidFill>
            <a:schemeClr val="bg1"/>
          </a:solidFill>
        </p:grpSpPr>
        <p:sp>
          <p:nvSpPr>
            <p:cNvPr id="30" name="椭圆 29"/>
            <p:cNvSpPr/>
            <p:nvPr/>
          </p:nvSpPr>
          <p:spPr>
            <a:xfrm flipV="1">
              <a:off x="3792000" y="4785845"/>
              <a:ext cx="36000" cy="36000"/>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V="1">
              <a:off x="3944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V="1">
              <a:off x="4096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V="1">
              <a:off x="4249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V="1">
              <a:off x="4401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V="1">
              <a:off x="4554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V="1">
              <a:off x="4706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V="1">
              <a:off x="4858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V="1">
              <a:off x="5011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V="1">
              <a:off x="5163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V="1">
              <a:off x="5316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V="1">
              <a:off x="5468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六边形 19"/>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TextBox 20"/>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21</a:t>
            </a:r>
            <a:endParaRPr lang="zh-CN" altLang="en-US" sz="1600" dirty="0">
              <a:solidFill>
                <a:srgbClr val="1B5C6E"/>
              </a:solidFill>
              <a:latin typeface="微软雅黑" pitchFamily="34" charset="-122"/>
              <a:ea typeface="微软雅黑" pitchFamily="34" charset="-122"/>
            </a:endParaRPr>
          </a:p>
        </p:txBody>
      </p:sp>
      <p:sp>
        <p:nvSpPr>
          <p:cNvPr id="22" name="矩形 21"/>
          <p:cNvSpPr/>
          <p:nvPr/>
        </p:nvSpPr>
        <p:spPr>
          <a:xfrm>
            <a:off x="1384342" y="2644327"/>
            <a:ext cx="1627561" cy="276999"/>
          </a:xfrm>
          <a:prstGeom prst="rect">
            <a:avLst/>
          </a:prstGeom>
        </p:spPr>
        <p:txBody>
          <a:bodyPr wrap="none">
            <a:spAutoFit/>
          </a:bodyPr>
          <a:lstStyle/>
          <a:p>
            <a:pPr algn="ctr"/>
            <a:r>
              <a:rPr lang="en-US" altLang="zh-CN" sz="1200" dirty="0">
                <a:solidFill>
                  <a:schemeClr val="bg1"/>
                </a:solidFill>
                <a:latin typeface="微软雅黑" pitchFamily="34" charset="-122"/>
                <a:ea typeface="微软雅黑" pitchFamily="34" charset="-122"/>
              </a:rPr>
              <a:t>FLUID SIMULATION</a:t>
            </a:r>
            <a:endParaRPr lang="zh-CN" altLang="en-US" sz="1200" dirty="0">
              <a:solidFill>
                <a:schemeClr val="bg1"/>
              </a:solidFill>
              <a:latin typeface="微软雅黑" pitchFamily="34" charset="-122"/>
              <a:ea typeface="微软雅黑" pitchFamily="34" charset="-122"/>
            </a:endParaRPr>
          </a:p>
        </p:txBody>
      </p:sp>
      <p:sp>
        <p:nvSpPr>
          <p:cNvPr id="96" name="矩形 95"/>
          <p:cNvSpPr/>
          <p:nvPr/>
        </p:nvSpPr>
        <p:spPr>
          <a:xfrm>
            <a:off x="3796989" y="2644328"/>
            <a:ext cx="1574790" cy="276999"/>
          </a:xfrm>
          <a:prstGeom prst="rect">
            <a:avLst/>
          </a:prstGeom>
        </p:spPr>
        <p:txBody>
          <a:bodyPr wrap="none">
            <a:spAutoFit/>
          </a:bodyPr>
          <a:lstStyle/>
          <a:p>
            <a:pPr algn="ctr"/>
            <a:r>
              <a:rPr lang="en-US" altLang="zh-CN" sz="1200" dirty="0">
                <a:solidFill>
                  <a:schemeClr val="bg1"/>
                </a:solidFill>
                <a:latin typeface="微软雅黑" pitchFamily="34" charset="-122"/>
                <a:ea typeface="微软雅黑" pitchFamily="34" charset="-122"/>
              </a:rPr>
              <a:t>Collision Detection</a:t>
            </a:r>
            <a:endParaRPr lang="zh-CN" altLang="en-US" sz="1200" dirty="0">
              <a:solidFill>
                <a:schemeClr val="bg1"/>
              </a:solidFill>
              <a:latin typeface="微软雅黑" pitchFamily="34" charset="-122"/>
              <a:ea typeface="微软雅黑" pitchFamily="34" charset="-122"/>
            </a:endParaRPr>
          </a:p>
        </p:txBody>
      </p:sp>
      <p:sp>
        <p:nvSpPr>
          <p:cNvPr id="48" name="矩形 47"/>
          <p:cNvSpPr/>
          <p:nvPr/>
        </p:nvSpPr>
        <p:spPr>
          <a:xfrm>
            <a:off x="6426187" y="2644327"/>
            <a:ext cx="1301959" cy="276999"/>
          </a:xfrm>
          <a:prstGeom prst="rect">
            <a:avLst/>
          </a:prstGeom>
        </p:spPr>
        <p:txBody>
          <a:bodyPr wrap="none">
            <a:spAutoFit/>
          </a:bodyPr>
          <a:lstStyle/>
          <a:p>
            <a:r>
              <a:rPr lang="en-US" altLang="zh-CN" sz="1200" dirty="0">
                <a:solidFill>
                  <a:schemeClr val="bg1"/>
                </a:solidFill>
                <a:latin typeface="微软雅黑" pitchFamily="34" charset="-122"/>
                <a:ea typeface="微软雅黑" pitchFamily="34" charset="-122"/>
              </a:rPr>
              <a:t>FUTURE SCENE</a:t>
            </a:r>
            <a:endParaRPr lang="zh-CN" altLang="en-US" sz="1200" dirty="0">
              <a:solidFill>
                <a:schemeClr val="bg1"/>
              </a:solidFill>
              <a:latin typeface="微软雅黑" pitchFamily="34" charset="-122"/>
              <a:ea typeface="微软雅黑" pitchFamily="34" charset="-122"/>
            </a:endParaRPr>
          </a:p>
        </p:txBody>
      </p:sp>
      <p:grpSp>
        <p:nvGrpSpPr>
          <p:cNvPr id="2" name="组合 1"/>
          <p:cNvGrpSpPr/>
          <p:nvPr/>
        </p:nvGrpSpPr>
        <p:grpSpPr>
          <a:xfrm>
            <a:off x="-70934" y="2429860"/>
            <a:ext cx="9244465" cy="144685"/>
            <a:chOff x="-100465" y="2671192"/>
            <a:chExt cx="9244465" cy="144685"/>
          </a:xfrm>
        </p:grpSpPr>
        <p:sp>
          <p:nvSpPr>
            <p:cNvPr id="59" name="椭圆 58"/>
            <p:cNvSpPr/>
            <p:nvPr/>
          </p:nvSpPr>
          <p:spPr>
            <a:xfrm>
              <a:off x="2096584" y="2671192"/>
              <a:ext cx="144016" cy="1440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478987" y="2671192"/>
              <a:ext cx="144016" cy="1440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59" idx="2"/>
            </p:cNvCxnSpPr>
            <p:nvPr/>
          </p:nvCxnSpPr>
          <p:spPr>
            <a:xfrm>
              <a:off x="-100465" y="2743200"/>
              <a:ext cx="2197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9" idx="6"/>
              <a:endCxn id="62" idx="2"/>
            </p:cNvCxnSpPr>
            <p:nvPr/>
          </p:nvCxnSpPr>
          <p:spPr>
            <a:xfrm>
              <a:off x="2240600" y="2743200"/>
              <a:ext cx="2238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62" idx="6"/>
              <a:endCxn id="45" idx="2"/>
            </p:cNvCxnSpPr>
            <p:nvPr/>
          </p:nvCxnSpPr>
          <p:spPr>
            <a:xfrm>
              <a:off x="4623003" y="2743200"/>
              <a:ext cx="2352625" cy="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6975628" y="2671861"/>
              <a:ext cx="144016" cy="1440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7119644" y="2743869"/>
              <a:ext cx="2024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013376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500" fill="hold"/>
                                            <p:tgtEl>
                                              <p:spTgt spid="24"/>
                                            </p:tgtEl>
                                            <p:attrNameLst>
                                              <p:attrName>ppt_x</p:attrName>
                                            </p:attrNameLst>
                                          </p:cBhvr>
                                          <p:tavLst>
                                            <p:tav tm="0">
                                              <p:val>
                                                <p:strVal val="#ppt_x"/>
                                              </p:val>
                                            </p:tav>
                                            <p:tav tm="100000">
                                              <p:val>
                                                <p:strVal val="#ppt_x"/>
                                              </p:val>
                                            </p:tav>
                                          </p:tavLst>
                                        </p:anim>
                                        <p:anim calcmode="lin" valueType="num">
                                          <p:cBhvr additive="base">
                                            <p:cTn id="11" dur="150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500"/>
                                      </p:stCondLst>
                                      <p:childTnLst>
                                        <p:set>
                                          <p:cBhvr>
                                            <p:cTn id="13" dur="1" fill="hold">
                                              <p:stCondLst>
                                                <p:cond delay="0"/>
                                              </p:stCondLst>
                                            </p:cTn>
                                            <p:tgtEl>
                                              <p:spTgt spid="94"/>
                                            </p:tgtEl>
                                            <p:attrNameLst>
                                              <p:attrName>style.visibility</p:attrName>
                                            </p:attrNameLst>
                                          </p:cBhvr>
                                          <p:to>
                                            <p:strVal val="visible"/>
                                          </p:to>
                                        </p:set>
                                        <p:anim calcmode="lin" valueType="num">
                                          <p:cBhvr additive="base">
                                            <p:cTn id="14" dur="1500" fill="hold"/>
                                            <p:tgtEl>
                                              <p:spTgt spid="94"/>
                                            </p:tgtEl>
                                            <p:attrNameLst>
                                              <p:attrName>ppt_x</p:attrName>
                                            </p:attrNameLst>
                                          </p:cBhvr>
                                          <p:tavLst>
                                            <p:tav tm="0">
                                              <p:val>
                                                <p:strVal val="#ppt_x"/>
                                              </p:val>
                                            </p:tav>
                                            <p:tav tm="100000">
                                              <p:val>
                                                <p:strVal val="#ppt_x"/>
                                              </p:val>
                                            </p:tav>
                                          </p:tavLst>
                                        </p:anim>
                                        <p:anim calcmode="lin" valueType="num">
                                          <p:cBhvr additive="base">
                                            <p:cTn id="15" dur="1500" fill="hold"/>
                                            <p:tgtEl>
                                              <p:spTgt spid="9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1500" fill="hold"/>
                                            <p:tgtEl>
                                              <p:spTgt spid="46"/>
                                            </p:tgtEl>
                                            <p:attrNameLst>
                                              <p:attrName>ppt_x</p:attrName>
                                            </p:attrNameLst>
                                          </p:cBhvr>
                                          <p:tavLst>
                                            <p:tav tm="0">
                                              <p:val>
                                                <p:strVal val="#ppt_x"/>
                                              </p:val>
                                            </p:tav>
                                            <p:tav tm="100000">
                                              <p:val>
                                                <p:strVal val="#ppt_x"/>
                                              </p:val>
                                            </p:tav>
                                          </p:tavLst>
                                        </p:anim>
                                        <p:anim calcmode="lin" valueType="num">
                                          <p:cBhvr additive="base">
                                            <p:cTn id="19" dur="1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914399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F:\案例\212\london-skyline\bridg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62350" y="1255651"/>
            <a:ext cx="2019300" cy="8858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2097450" y="2119781"/>
            <a:ext cx="4959865" cy="513678"/>
            <a:chOff x="3512027" y="2461970"/>
            <a:chExt cx="2119946" cy="219557"/>
          </a:xfrm>
        </p:grpSpPr>
        <p:sp>
          <p:nvSpPr>
            <p:cNvPr id="53" name="六边形 52"/>
            <p:cNvSpPr/>
            <p:nvPr/>
          </p:nvSpPr>
          <p:spPr>
            <a:xfrm>
              <a:off x="3512027" y="2461970"/>
              <a:ext cx="2119946" cy="219557"/>
            </a:xfrm>
            <a:prstGeom prst="hexagon">
              <a:avLst>
                <a:gd name="adj" fmla="val 59791"/>
                <a:gd name="vf" fmla="val 115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8A84"/>
                </a:solidFill>
              </a:endParaRPr>
            </a:p>
          </p:txBody>
        </p:sp>
        <p:sp>
          <p:nvSpPr>
            <p:cNvPr id="54" name="椭圆 53"/>
            <p:cNvSpPr/>
            <p:nvPr/>
          </p:nvSpPr>
          <p:spPr>
            <a:xfrm>
              <a:off x="3626225" y="2544748"/>
              <a:ext cx="54000" cy="54000"/>
            </a:xfrm>
            <a:prstGeom prst="ellipse">
              <a:avLst/>
            </a:prstGeom>
            <a:solidFill>
              <a:srgbClr val="3A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88A84"/>
                  </a:solidFill>
                </a:rPr>
                <a:t> </a:t>
              </a:r>
              <a:endParaRPr lang="zh-CN" altLang="en-US" dirty="0">
                <a:solidFill>
                  <a:srgbClr val="388A84"/>
                </a:solidFill>
              </a:endParaRPr>
            </a:p>
          </p:txBody>
        </p:sp>
        <p:sp>
          <p:nvSpPr>
            <p:cNvPr id="55" name="椭圆 54"/>
            <p:cNvSpPr/>
            <p:nvPr/>
          </p:nvSpPr>
          <p:spPr>
            <a:xfrm>
              <a:off x="5456151" y="2544748"/>
              <a:ext cx="54000" cy="54000"/>
            </a:xfrm>
            <a:prstGeom prst="ellipse">
              <a:avLst/>
            </a:prstGeom>
            <a:solidFill>
              <a:srgbClr val="30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8A84"/>
                </a:solidFill>
              </a:endParaRPr>
            </a:p>
          </p:txBody>
        </p:sp>
      </p:grpSp>
      <p:sp>
        <p:nvSpPr>
          <p:cNvPr id="52" name="TextBox 51"/>
          <p:cNvSpPr txBox="1"/>
          <p:nvPr/>
        </p:nvSpPr>
        <p:spPr>
          <a:xfrm>
            <a:off x="3029570" y="2069882"/>
            <a:ext cx="3095624" cy="646331"/>
          </a:xfrm>
          <a:prstGeom prst="rect">
            <a:avLst/>
          </a:prstGeom>
          <a:noFill/>
          <a:effectLst/>
        </p:spPr>
        <p:txBody>
          <a:bodyPr wrap="square" rtlCol="0">
            <a:spAutoFit/>
          </a:bodyPr>
          <a:lstStyle/>
          <a:p>
            <a:r>
              <a:rPr lang="en-US" altLang="zh-CN" sz="3600" dirty="0">
                <a:solidFill>
                  <a:srgbClr val="388A84"/>
                </a:solidFill>
                <a:latin typeface="微软雅黑" pitchFamily="34" charset="-122"/>
                <a:ea typeface="微软雅黑" pitchFamily="34" charset="-122"/>
              </a:rPr>
              <a:t>THANK YOU</a:t>
            </a:r>
            <a:endParaRPr lang="zh-CN" altLang="en-US" sz="3600" dirty="0">
              <a:solidFill>
                <a:srgbClr val="388A84"/>
              </a:solidFill>
              <a:latin typeface="微软雅黑" pitchFamily="34" charset="-122"/>
              <a:ea typeface="微软雅黑" pitchFamily="34" charset="-122"/>
            </a:endParaRPr>
          </a:p>
        </p:txBody>
      </p:sp>
      <p:pic>
        <p:nvPicPr>
          <p:cNvPr id="5122" name="Picture 2" descr="F:\案例\212\macbook.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72298" y="2235047"/>
            <a:ext cx="2386633" cy="310061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F:\案例\212\london-skyline\pinnacl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7584" y="1984476"/>
            <a:ext cx="966366" cy="3134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案例\212\london-skyline\small-plants.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15400" y="1814981"/>
            <a:ext cx="142875" cy="3048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F:\案例\212\london-skyline\pop_up_commute.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15272" y="1587341"/>
            <a:ext cx="505594" cy="54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485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750"/>
                                      </p:stCondLst>
                                      <p:childTnLst>
                                        <p:set>
                                          <p:cBhvr>
                                            <p:cTn id="6" dur="1" fill="hold">
                                              <p:stCondLst>
                                                <p:cond delay="0"/>
                                              </p:stCondLst>
                                            </p:cTn>
                                            <p:tgtEl>
                                              <p:spTgt spid="5127"/>
                                            </p:tgtEl>
                                            <p:attrNameLst>
                                              <p:attrName>style.visibility</p:attrName>
                                            </p:attrNameLst>
                                          </p:cBhvr>
                                          <p:to>
                                            <p:strVal val="visible"/>
                                          </p:to>
                                        </p:set>
                                        <p:anim calcmode="lin" valueType="num" p14:bounceEnd="50000">
                                          <p:cBhvr additive="base">
                                            <p:cTn id="7" dur="1500" fill="hold"/>
                                            <p:tgtEl>
                                              <p:spTgt spid="5127"/>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512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500"/>
                                      </p:stCondLst>
                                      <p:childTnLst>
                                        <p:set>
                                          <p:cBhvr>
                                            <p:cTn id="10" dur="1" fill="hold">
                                              <p:stCondLst>
                                                <p:cond delay="0"/>
                                              </p:stCondLst>
                                            </p:cTn>
                                            <p:tgtEl>
                                              <p:spTgt spid="5123"/>
                                            </p:tgtEl>
                                            <p:attrNameLst>
                                              <p:attrName>style.visibility</p:attrName>
                                            </p:attrNameLst>
                                          </p:cBhvr>
                                          <p:to>
                                            <p:strVal val="visible"/>
                                          </p:to>
                                        </p:set>
                                        <p:anim calcmode="lin" valueType="num" p14:bounceEnd="50000">
                                          <p:cBhvr additive="base">
                                            <p:cTn id="11" dur="1500" fill="hold"/>
                                            <p:tgtEl>
                                              <p:spTgt spid="5123"/>
                                            </p:tgtEl>
                                            <p:attrNameLst>
                                              <p:attrName>ppt_x</p:attrName>
                                            </p:attrNameLst>
                                          </p:cBhvr>
                                          <p:tavLst>
                                            <p:tav tm="0">
                                              <p:val>
                                                <p:strVal val="#ppt_x"/>
                                              </p:val>
                                            </p:tav>
                                            <p:tav tm="100000">
                                              <p:val>
                                                <p:strVal val="#ppt_x"/>
                                              </p:val>
                                            </p:tav>
                                          </p:tavLst>
                                        </p:anim>
                                        <p:anim calcmode="lin" valueType="num" p14:bounceEnd="50000">
                                          <p:cBhvr additive="base">
                                            <p:cTn id="12" dur="1500" fill="hold"/>
                                            <p:tgtEl>
                                              <p:spTgt spid="5123"/>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14:presetBounceEnd="50000">
                                      <p:stCondLst>
                                        <p:cond delay="0"/>
                                      </p:stCondLst>
                                      <p:childTnLst>
                                        <p:set>
                                          <p:cBhvr>
                                            <p:cTn id="14" dur="1" fill="hold">
                                              <p:stCondLst>
                                                <p:cond delay="0"/>
                                              </p:stCondLst>
                                            </p:cTn>
                                            <p:tgtEl>
                                              <p:spTgt spid="5125"/>
                                            </p:tgtEl>
                                            <p:attrNameLst>
                                              <p:attrName>style.visibility</p:attrName>
                                            </p:attrNameLst>
                                          </p:cBhvr>
                                          <p:to>
                                            <p:strVal val="visible"/>
                                          </p:to>
                                        </p:set>
                                        <p:anim calcmode="lin" valueType="num" p14:bounceEnd="50000">
                                          <p:cBhvr additive="base">
                                            <p:cTn id="15" dur="1500" fill="hold"/>
                                            <p:tgtEl>
                                              <p:spTgt spid="5125"/>
                                            </p:tgtEl>
                                            <p:attrNameLst>
                                              <p:attrName>ppt_x</p:attrName>
                                            </p:attrNameLst>
                                          </p:cBhvr>
                                          <p:tavLst>
                                            <p:tav tm="0">
                                              <p:val>
                                                <p:strVal val="#ppt_x"/>
                                              </p:val>
                                            </p:tav>
                                            <p:tav tm="100000">
                                              <p:val>
                                                <p:strVal val="#ppt_x"/>
                                              </p:val>
                                            </p:tav>
                                          </p:tavLst>
                                        </p:anim>
                                        <p:anim calcmode="lin" valueType="num" p14:bounceEnd="50000">
                                          <p:cBhvr additive="base">
                                            <p:cTn id="16" dur="1500" fill="hold"/>
                                            <p:tgtEl>
                                              <p:spTgt spid="51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1000"/>
                                      </p:stCondLst>
                                      <p:childTnLst>
                                        <p:set>
                                          <p:cBhvr>
                                            <p:cTn id="18" dur="1" fill="hold">
                                              <p:stCondLst>
                                                <p:cond delay="0"/>
                                              </p:stCondLst>
                                            </p:cTn>
                                            <p:tgtEl>
                                              <p:spTgt spid="5122"/>
                                            </p:tgtEl>
                                            <p:attrNameLst>
                                              <p:attrName>style.visibility</p:attrName>
                                            </p:attrNameLst>
                                          </p:cBhvr>
                                          <p:to>
                                            <p:strVal val="visible"/>
                                          </p:to>
                                        </p:set>
                                        <p:anim calcmode="lin" valueType="num" p14:bounceEnd="50000">
                                          <p:cBhvr additive="base">
                                            <p:cTn id="19" dur="1500" fill="hold"/>
                                            <p:tgtEl>
                                              <p:spTgt spid="5122"/>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5122"/>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14:presetBounceEnd="50000">
                                      <p:stCondLst>
                                        <p:cond delay="250"/>
                                      </p:stCondLst>
                                      <p:childTnLst>
                                        <p:set>
                                          <p:cBhvr>
                                            <p:cTn id="22" dur="1" fill="hold">
                                              <p:stCondLst>
                                                <p:cond delay="0"/>
                                              </p:stCondLst>
                                            </p:cTn>
                                            <p:tgtEl>
                                              <p:spTgt spid="5126"/>
                                            </p:tgtEl>
                                            <p:attrNameLst>
                                              <p:attrName>style.visibility</p:attrName>
                                            </p:attrNameLst>
                                          </p:cBhvr>
                                          <p:to>
                                            <p:strVal val="visible"/>
                                          </p:to>
                                        </p:set>
                                        <p:anim calcmode="lin" valueType="num" p14:bounceEnd="50000">
                                          <p:cBhvr additive="base">
                                            <p:cTn id="23" dur="1500" fill="hold"/>
                                            <p:tgtEl>
                                              <p:spTgt spid="5126"/>
                                            </p:tgtEl>
                                            <p:attrNameLst>
                                              <p:attrName>ppt_x</p:attrName>
                                            </p:attrNameLst>
                                          </p:cBhvr>
                                          <p:tavLst>
                                            <p:tav tm="0">
                                              <p:val>
                                                <p:strVal val="#ppt_x"/>
                                              </p:val>
                                            </p:tav>
                                            <p:tav tm="100000">
                                              <p:val>
                                                <p:strVal val="#ppt_x"/>
                                              </p:val>
                                            </p:tav>
                                          </p:tavLst>
                                        </p:anim>
                                        <p:anim calcmode="lin" valueType="num" p14:bounceEnd="50000">
                                          <p:cBhvr additive="base">
                                            <p:cTn id="24" dur="1500" fill="hold"/>
                                            <p:tgtEl>
                                              <p:spTgt spid="5126"/>
                                            </p:tgtEl>
                                            <p:attrNameLst>
                                              <p:attrName>ppt_y</p:attrName>
                                            </p:attrNameLst>
                                          </p:cBhvr>
                                          <p:tavLst>
                                            <p:tav tm="0">
                                              <p:val>
                                                <p:strVal val="0-#ppt_h/2"/>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1" presetClass="entr" presetSubtype="0" fill="hold" grpId="0" nodeType="withEffect">
                                      <p:stCondLst>
                                        <p:cond delay="750"/>
                                      </p:stCondLst>
                                      <p:iterate type="lt">
                                        <p:tmPct val="10000"/>
                                      </p:iterate>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52"/>
                                            </p:tgtEl>
                                            <p:attrNameLst>
                                              <p:attrName>ppt_y</p:attrName>
                                            </p:attrNameLst>
                                          </p:cBhvr>
                                          <p:tavLst>
                                            <p:tav tm="0">
                                              <p:val>
                                                <p:strVal val="#ppt_y"/>
                                              </p:val>
                                            </p:tav>
                                            <p:tav tm="100000">
                                              <p:val>
                                                <p:strVal val="#ppt_y"/>
                                              </p:val>
                                            </p:tav>
                                          </p:tavLst>
                                        </p:anim>
                                        <p:anim calcmode="lin" valueType="num">
                                          <p:cBhvr>
                                            <p:cTn id="3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5127"/>
                                            </p:tgtEl>
                                            <p:attrNameLst>
                                              <p:attrName>style.visibility</p:attrName>
                                            </p:attrNameLst>
                                          </p:cBhvr>
                                          <p:to>
                                            <p:strVal val="visible"/>
                                          </p:to>
                                        </p:set>
                                        <p:anim calcmode="lin" valueType="num">
                                          <p:cBhvr additive="base">
                                            <p:cTn id="7" dur="1500" fill="hold"/>
                                            <p:tgtEl>
                                              <p:spTgt spid="5127"/>
                                            </p:tgtEl>
                                            <p:attrNameLst>
                                              <p:attrName>ppt_x</p:attrName>
                                            </p:attrNameLst>
                                          </p:cBhvr>
                                          <p:tavLst>
                                            <p:tav tm="0">
                                              <p:val>
                                                <p:strVal val="#ppt_x"/>
                                              </p:val>
                                            </p:tav>
                                            <p:tav tm="100000">
                                              <p:val>
                                                <p:strVal val="#ppt_x"/>
                                              </p:val>
                                            </p:tav>
                                          </p:tavLst>
                                        </p:anim>
                                        <p:anim calcmode="lin" valueType="num">
                                          <p:cBhvr additive="base">
                                            <p:cTn id="8" dur="1500" fill="hold"/>
                                            <p:tgtEl>
                                              <p:spTgt spid="512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5123"/>
                                            </p:tgtEl>
                                            <p:attrNameLst>
                                              <p:attrName>style.visibility</p:attrName>
                                            </p:attrNameLst>
                                          </p:cBhvr>
                                          <p:to>
                                            <p:strVal val="visible"/>
                                          </p:to>
                                        </p:set>
                                        <p:anim calcmode="lin" valueType="num">
                                          <p:cBhvr additive="base">
                                            <p:cTn id="11" dur="1500" fill="hold"/>
                                            <p:tgtEl>
                                              <p:spTgt spid="5123"/>
                                            </p:tgtEl>
                                            <p:attrNameLst>
                                              <p:attrName>ppt_x</p:attrName>
                                            </p:attrNameLst>
                                          </p:cBhvr>
                                          <p:tavLst>
                                            <p:tav tm="0">
                                              <p:val>
                                                <p:strVal val="#ppt_x"/>
                                              </p:val>
                                            </p:tav>
                                            <p:tav tm="100000">
                                              <p:val>
                                                <p:strVal val="#ppt_x"/>
                                              </p:val>
                                            </p:tav>
                                          </p:tavLst>
                                        </p:anim>
                                        <p:anim calcmode="lin" valueType="num">
                                          <p:cBhvr additive="base">
                                            <p:cTn id="12" dur="1500" fill="hold"/>
                                            <p:tgtEl>
                                              <p:spTgt spid="5123"/>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25"/>
                                            </p:tgtEl>
                                            <p:attrNameLst>
                                              <p:attrName>style.visibility</p:attrName>
                                            </p:attrNameLst>
                                          </p:cBhvr>
                                          <p:to>
                                            <p:strVal val="visible"/>
                                          </p:to>
                                        </p:set>
                                        <p:anim calcmode="lin" valueType="num">
                                          <p:cBhvr additive="base">
                                            <p:cTn id="15" dur="1500" fill="hold"/>
                                            <p:tgtEl>
                                              <p:spTgt spid="5125"/>
                                            </p:tgtEl>
                                            <p:attrNameLst>
                                              <p:attrName>ppt_x</p:attrName>
                                            </p:attrNameLst>
                                          </p:cBhvr>
                                          <p:tavLst>
                                            <p:tav tm="0">
                                              <p:val>
                                                <p:strVal val="#ppt_x"/>
                                              </p:val>
                                            </p:tav>
                                            <p:tav tm="100000">
                                              <p:val>
                                                <p:strVal val="#ppt_x"/>
                                              </p:val>
                                            </p:tav>
                                          </p:tavLst>
                                        </p:anim>
                                        <p:anim calcmode="lin" valueType="num">
                                          <p:cBhvr additive="base">
                                            <p:cTn id="16" dur="1500" fill="hold"/>
                                            <p:tgtEl>
                                              <p:spTgt spid="51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5122"/>
                                            </p:tgtEl>
                                            <p:attrNameLst>
                                              <p:attrName>style.visibility</p:attrName>
                                            </p:attrNameLst>
                                          </p:cBhvr>
                                          <p:to>
                                            <p:strVal val="visible"/>
                                          </p:to>
                                        </p:set>
                                        <p:anim calcmode="lin" valueType="num">
                                          <p:cBhvr additive="base">
                                            <p:cTn id="19" dur="1500" fill="hold"/>
                                            <p:tgtEl>
                                              <p:spTgt spid="5122"/>
                                            </p:tgtEl>
                                            <p:attrNameLst>
                                              <p:attrName>ppt_x</p:attrName>
                                            </p:attrNameLst>
                                          </p:cBhvr>
                                          <p:tavLst>
                                            <p:tav tm="0">
                                              <p:val>
                                                <p:strVal val="#ppt_x"/>
                                              </p:val>
                                            </p:tav>
                                            <p:tav tm="100000">
                                              <p:val>
                                                <p:strVal val="#ppt_x"/>
                                              </p:val>
                                            </p:tav>
                                          </p:tavLst>
                                        </p:anim>
                                        <p:anim calcmode="lin" valueType="num">
                                          <p:cBhvr additive="base">
                                            <p:cTn id="20" dur="1500" fill="hold"/>
                                            <p:tgtEl>
                                              <p:spTgt spid="5122"/>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250"/>
                                      </p:stCondLst>
                                      <p:childTnLst>
                                        <p:set>
                                          <p:cBhvr>
                                            <p:cTn id="22" dur="1" fill="hold">
                                              <p:stCondLst>
                                                <p:cond delay="0"/>
                                              </p:stCondLst>
                                            </p:cTn>
                                            <p:tgtEl>
                                              <p:spTgt spid="5126"/>
                                            </p:tgtEl>
                                            <p:attrNameLst>
                                              <p:attrName>style.visibility</p:attrName>
                                            </p:attrNameLst>
                                          </p:cBhvr>
                                          <p:to>
                                            <p:strVal val="visible"/>
                                          </p:to>
                                        </p:set>
                                        <p:anim calcmode="lin" valueType="num">
                                          <p:cBhvr additive="base">
                                            <p:cTn id="23" dur="1500" fill="hold"/>
                                            <p:tgtEl>
                                              <p:spTgt spid="5126"/>
                                            </p:tgtEl>
                                            <p:attrNameLst>
                                              <p:attrName>ppt_x</p:attrName>
                                            </p:attrNameLst>
                                          </p:cBhvr>
                                          <p:tavLst>
                                            <p:tav tm="0">
                                              <p:val>
                                                <p:strVal val="#ppt_x"/>
                                              </p:val>
                                            </p:tav>
                                            <p:tav tm="100000">
                                              <p:val>
                                                <p:strVal val="#ppt_x"/>
                                              </p:val>
                                            </p:tav>
                                          </p:tavLst>
                                        </p:anim>
                                        <p:anim calcmode="lin" valueType="num">
                                          <p:cBhvr additive="base">
                                            <p:cTn id="24" dur="1500" fill="hold"/>
                                            <p:tgtEl>
                                              <p:spTgt spid="5126"/>
                                            </p:tgtEl>
                                            <p:attrNameLst>
                                              <p:attrName>ppt_y</p:attrName>
                                            </p:attrNameLst>
                                          </p:cBhvr>
                                          <p:tavLst>
                                            <p:tav tm="0">
                                              <p:val>
                                                <p:strVal val="0-#ppt_h/2"/>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1" presetClass="entr" presetSubtype="0" fill="hold" grpId="0" nodeType="withEffect">
                                      <p:stCondLst>
                                        <p:cond delay="750"/>
                                      </p:stCondLst>
                                      <p:iterate type="lt">
                                        <p:tmPct val="10000"/>
                                      </p:iterate>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52"/>
                                            </p:tgtEl>
                                            <p:attrNameLst>
                                              <p:attrName>ppt_y</p:attrName>
                                            </p:attrNameLst>
                                          </p:cBhvr>
                                          <p:tavLst>
                                            <p:tav tm="0">
                                              <p:val>
                                                <p:strVal val="#ppt_y"/>
                                              </p:val>
                                            </p:tav>
                                            <p:tav tm="100000">
                                              <p:val>
                                                <p:strVal val="#ppt_y"/>
                                              </p:val>
                                            </p:tav>
                                          </p:tavLst>
                                        </p:anim>
                                        <p:anim calcmode="lin" valueType="num">
                                          <p:cBhvr>
                                            <p:cTn id="3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2820" y="-9128"/>
            <a:ext cx="9166820" cy="51526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80719" y="1679198"/>
            <a:ext cx="3827523" cy="707886"/>
          </a:xfrm>
          <a:prstGeom prst="rect">
            <a:avLst/>
          </a:prstGeom>
        </p:spPr>
        <p:txBody>
          <a:bodyPr wrap="none">
            <a:spAutoFit/>
          </a:bodyPr>
          <a:lstStyle/>
          <a:p>
            <a:pPr algn="ctr"/>
            <a:r>
              <a:rPr lang="en-US" altLang="zh-CN" sz="4000" dirty="0">
                <a:solidFill>
                  <a:schemeClr val="bg1"/>
                </a:solidFill>
                <a:latin typeface="微软雅黑" pitchFamily="34" charset="-122"/>
                <a:ea typeface="微软雅黑" pitchFamily="34" charset="-122"/>
              </a:rPr>
              <a:t>INTORDUTION</a:t>
            </a:r>
          </a:p>
        </p:txBody>
      </p:sp>
      <p:cxnSp>
        <p:nvCxnSpPr>
          <p:cNvPr id="7" name="直接连接符 6"/>
          <p:cNvCxnSpPr/>
          <p:nvPr/>
        </p:nvCxnSpPr>
        <p:spPr>
          <a:xfrm>
            <a:off x="4247964" y="2455664"/>
            <a:ext cx="648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86000" y="2601466"/>
            <a:ext cx="4572000" cy="276999"/>
          </a:xfrm>
          <a:prstGeom prst="rect">
            <a:avLst/>
          </a:prstGeom>
        </p:spPr>
        <p:txBody>
          <a:bodyPr>
            <a:spAutoFit/>
          </a:bodyPr>
          <a:lstStyle/>
          <a:p>
            <a:pPr algn="ctr"/>
            <a:r>
              <a:rPr lang="en-US" altLang="zh-CN" sz="1200" dirty="0">
                <a:solidFill>
                  <a:schemeClr val="bg1"/>
                </a:solidFill>
              </a:rPr>
              <a:t>Inspired by Stephen Hawking’s Wormhole time-travel theory</a:t>
            </a:r>
            <a:endParaRPr lang="zh-CN" altLang="en-US" sz="1200" dirty="0">
              <a:solidFill>
                <a:schemeClr val="bg1"/>
              </a:solidFill>
            </a:endParaRPr>
          </a:p>
        </p:txBody>
      </p:sp>
      <p:grpSp>
        <p:nvGrpSpPr>
          <p:cNvPr id="2" name="组合 1"/>
          <p:cNvGrpSpPr/>
          <p:nvPr/>
        </p:nvGrpSpPr>
        <p:grpSpPr>
          <a:xfrm>
            <a:off x="4085945" y="3115792"/>
            <a:ext cx="972108" cy="276999"/>
            <a:chOff x="4085945" y="3115792"/>
            <a:chExt cx="972108" cy="276999"/>
          </a:xfrm>
        </p:grpSpPr>
        <p:sp>
          <p:nvSpPr>
            <p:cNvPr id="9" name="矩形 8"/>
            <p:cNvSpPr/>
            <p:nvPr/>
          </p:nvSpPr>
          <p:spPr>
            <a:xfrm>
              <a:off x="4085945" y="3164281"/>
              <a:ext cx="972108" cy="18002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21620" y="3115792"/>
              <a:ext cx="900759" cy="276999"/>
            </a:xfrm>
            <a:prstGeom prst="rect">
              <a:avLst/>
            </a:prstGeom>
            <a:noFill/>
          </p:spPr>
          <p:txBody>
            <a:bodyPr wrap="none" rtlCol="0">
              <a:spAutoFit/>
            </a:bodyPr>
            <a:lstStyle/>
            <a:p>
              <a:r>
                <a:rPr lang="en-US" altLang="zh-CN" sz="1200" dirty="0">
                  <a:solidFill>
                    <a:schemeClr val="bg1"/>
                  </a:solidFill>
                </a:rPr>
                <a:t>Learn more</a:t>
              </a:r>
              <a:endParaRPr lang="zh-CN" altLang="en-US" sz="1200" dirty="0">
                <a:solidFill>
                  <a:schemeClr val="bg1"/>
                </a:solidFill>
              </a:endParaRPr>
            </a:p>
          </p:txBody>
        </p:sp>
      </p:grpSp>
      <p:sp>
        <p:nvSpPr>
          <p:cNvPr id="11" name="矩形 10"/>
          <p:cNvSpPr/>
          <p:nvPr/>
        </p:nvSpPr>
        <p:spPr>
          <a:xfrm>
            <a:off x="8712456" y="1888376"/>
            <a:ext cx="36000" cy="21602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12456" y="224841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12456" y="260845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712456" y="296849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20188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
                                        </p:tgtEl>
                                      </p:cBhvr>
                                    </p:animEffect>
                                  </p:childTnLst>
                                </p:cTn>
                              </p:par>
                              <p:par>
                                <p:cTn id="12" presetID="42" presetClass="entr" presetSubtype="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79252" y="238561"/>
            <a:ext cx="2142307" cy="769441"/>
            <a:chOff x="307852" y="495736"/>
            <a:chExt cx="2142307" cy="769441"/>
          </a:xfrm>
        </p:grpSpPr>
        <p:sp>
          <p:nvSpPr>
            <p:cNvPr id="17" name="TextBox 16"/>
            <p:cNvSpPr txBox="1"/>
            <p:nvPr/>
          </p:nvSpPr>
          <p:spPr>
            <a:xfrm>
              <a:off x="919932" y="586020"/>
              <a:ext cx="1530227"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INTORDUTION</a:t>
              </a:r>
            </a:p>
          </p:txBody>
        </p:sp>
        <p:sp>
          <p:nvSpPr>
            <p:cNvPr id="18" name="矩形 17"/>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sp>
        <p:nvSpPr>
          <p:cNvPr id="19" name="矩形 18"/>
          <p:cNvSpPr/>
          <p:nvPr/>
        </p:nvSpPr>
        <p:spPr>
          <a:xfrm>
            <a:off x="691332" y="636622"/>
            <a:ext cx="7462658" cy="230832"/>
          </a:xfrm>
          <a:prstGeom prst="rect">
            <a:avLst/>
          </a:prstGeom>
        </p:spPr>
        <p:txBody>
          <a:bodyPr wrap="square">
            <a:spAutoFit/>
          </a:bodyPr>
          <a:lstStyle/>
          <a:p>
            <a:r>
              <a:rPr lang="en-US" altLang="zh-CN" sz="900" dirty="0">
                <a:solidFill>
                  <a:schemeClr val="bg1"/>
                </a:solidFill>
              </a:rPr>
              <a:t>Inspired by Stephen Hawking’s Wormhole time-travel theory</a:t>
            </a:r>
            <a:endParaRPr lang="zh-CN" altLang="en-US" sz="900" dirty="0">
              <a:solidFill>
                <a:schemeClr val="bg1"/>
              </a:solidFill>
            </a:endParaRPr>
          </a:p>
        </p:txBody>
      </p:sp>
      <p:grpSp>
        <p:nvGrpSpPr>
          <p:cNvPr id="29" name="组合 28"/>
          <p:cNvGrpSpPr/>
          <p:nvPr/>
        </p:nvGrpSpPr>
        <p:grpSpPr>
          <a:xfrm>
            <a:off x="3707904" y="4785845"/>
            <a:ext cx="1712400" cy="36000"/>
            <a:chOff x="3792000" y="4785845"/>
            <a:chExt cx="1712400" cy="36000"/>
          </a:xfrm>
          <a:solidFill>
            <a:schemeClr val="bg1"/>
          </a:solidFill>
        </p:grpSpPr>
        <p:sp>
          <p:nvSpPr>
            <p:cNvPr id="30" name="椭圆 29"/>
            <p:cNvSpPr/>
            <p:nvPr/>
          </p:nvSpPr>
          <p:spPr>
            <a:xfrm flipV="1">
              <a:off x="3792000" y="4785845"/>
              <a:ext cx="36000" cy="36000"/>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V="1">
              <a:off x="3944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V="1">
              <a:off x="4096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V="1">
              <a:off x="4249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V="1">
              <a:off x="4401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V="1">
              <a:off x="4554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V="1">
              <a:off x="4706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V="1">
              <a:off x="4858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V="1">
              <a:off x="5011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V="1">
              <a:off x="5163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V="1">
              <a:off x="5316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V="1">
              <a:off x="5468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六边形 19"/>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TextBox 20"/>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04</a:t>
            </a:r>
            <a:endParaRPr lang="zh-CN" altLang="en-US" sz="1600" dirty="0">
              <a:solidFill>
                <a:srgbClr val="1B5C6E"/>
              </a:solidFill>
              <a:latin typeface="微软雅黑" pitchFamily="34" charset="-122"/>
              <a:ea typeface="微软雅黑" pitchFamily="34" charset="-122"/>
            </a:endParaRPr>
          </a:p>
        </p:txBody>
      </p:sp>
      <p:sp>
        <p:nvSpPr>
          <p:cNvPr id="3" name="矩形 2"/>
          <p:cNvSpPr/>
          <p:nvPr/>
        </p:nvSpPr>
        <p:spPr>
          <a:xfrm>
            <a:off x="3844537" y="3359567"/>
            <a:ext cx="1387367" cy="307777"/>
          </a:xfrm>
          <a:prstGeom prst="rect">
            <a:avLst/>
          </a:prstGeom>
        </p:spPr>
        <p:txBody>
          <a:bodyPr wrap="none">
            <a:spAutoFit/>
          </a:bodyPr>
          <a:lstStyle/>
          <a:p>
            <a:pPr algn="ctr"/>
            <a:r>
              <a:rPr lang="en-US" altLang="zh-CN" sz="1400" b="1" dirty="0">
                <a:solidFill>
                  <a:schemeClr val="bg1"/>
                </a:solidFill>
                <a:latin typeface="微软雅黑" pitchFamily="34" charset="-122"/>
                <a:ea typeface="微软雅黑" pitchFamily="34" charset="-122"/>
              </a:rPr>
              <a:t>TIME TRAVEL</a:t>
            </a:r>
            <a:endParaRPr lang="zh-CN" altLang="en-US" sz="1400" b="1" dirty="0">
              <a:solidFill>
                <a:schemeClr val="bg1"/>
              </a:solidFill>
              <a:latin typeface="微软雅黑" pitchFamily="34" charset="-122"/>
              <a:ea typeface="微软雅黑" pitchFamily="34" charset="-122"/>
            </a:endParaRPr>
          </a:p>
        </p:txBody>
      </p:sp>
      <p:grpSp>
        <p:nvGrpSpPr>
          <p:cNvPr id="2" name="组合 1"/>
          <p:cNvGrpSpPr/>
          <p:nvPr/>
        </p:nvGrpSpPr>
        <p:grpSpPr>
          <a:xfrm>
            <a:off x="1516737" y="3699680"/>
            <a:ext cx="5868910" cy="564297"/>
            <a:chOff x="1432544" y="3412021"/>
            <a:chExt cx="5868910" cy="564297"/>
          </a:xfrm>
        </p:grpSpPr>
        <p:grpSp>
          <p:nvGrpSpPr>
            <p:cNvPr id="43" name="组合 42"/>
            <p:cNvGrpSpPr/>
            <p:nvPr/>
          </p:nvGrpSpPr>
          <p:grpSpPr>
            <a:xfrm>
              <a:off x="1432544" y="341202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541612" y="3534042"/>
              <a:ext cx="5650224" cy="400110"/>
            </a:xfrm>
            <a:prstGeom prst="rect">
              <a:avLst/>
            </a:prstGeom>
          </p:spPr>
          <p:txBody>
            <a:bodyPr wrap="square">
              <a:spAutoFit/>
            </a:bodyPr>
            <a:lstStyle/>
            <a:p>
              <a:pPr algn="ctr"/>
              <a:r>
                <a:rPr lang="en-US" altLang="zh-CN" sz="1000" dirty="0">
                  <a:solidFill>
                    <a:schemeClr val="bg1"/>
                  </a:solidFill>
                </a:rPr>
                <a:t>Wormhole conjecture: life is full of black holes, but they're just too small to see. One of hawking's documentaries suggests that through wormholes we can travel in time, back in time or into the future.</a:t>
              </a:r>
              <a:endParaRPr lang="zh-CN" altLang="en-US" sz="1000" dirty="0">
                <a:solidFill>
                  <a:schemeClr val="bg1"/>
                </a:solidFill>
              </a:endParaRPr>
            </a:p>
          </p:txBody>
        </p:sp>
        <p:grpSp>
          <p:nvGrpSpPr>
            <p:cNvPr id="46" name="组合 45"/>
            <p:cNvGrpSpPr/>
            <p:nvPr/>
          </p:nvGrpSpPr>
          <p:grpSpPr>
            <a:xfrm flipH="1" flipV="1">
              <a:off x="7057413" y="3732277"/>
              <a:ext cx="244041" cy="244041"/>
              <a:chOff x="6372200" y="625153"/>
              <a:chExt cx="360040" cy="360040"/>
            </a:xfrm>
          </p:grpSpPr>
          <p:cxnSp>
            <p:nvCxnSpPr>
              <p:cNvPr id="47" name="直接连接符 46"/>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2" name="图片 41">
            <a:extLst>
              <a:ext uri="{FF2B5EF4-FFF2-40B4-BE49-F238E27FC236}">
                <a16:creationId xmlns:a16="http://schemas.microsoft.com/office/drawing/2014/main" id="{F1555D60-F12D-4ADD-BEF1-3C7B3B483B08}"/>
              </a:ext>
            </a:extLst>
          </p:cNvPr>
          <p:cNvPicPr>
            <a:picLocks noChangeAspect="1"/>
          </p:cNvPicPr>
          <p:nvPr/>
        </p:nvPicPr>
        <p:blipFill>
          <a:blip r:embed="rId3"/>
          <a:stretch>
            <a:fillRect/>
          </a:stretch>
        </p:blipFill>
        <p:spPr>
          <a:xfrm>
            <a:off x="2999296" y="1274316"/>
            <a:ext cx="3141057" cy="1930894"/>
          </a:xfrm>
          <a:prstGeom prst="rect">
            <a:avLst/>
          </a:prstGeom>
        </p:spPr>
      </p:pic>
    </p:spTree>
    <p:extLst>
      <p:ext uri="{BB962C8B-B14F-4D97-AF65-F5344CB8AC3E}">
        <p14:creationId xmlns:p14="http://schemas.microsoft.com/office/powerpoint/2010/main" val="6158919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29973" y="1950322"/>
            <a:ext cx="2466020" cy="1003534"/>
            <a:chOff x="6229973" y="1950322"/>
            <a:chExt cx="2466020" cy="1003534"/>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866729" y="1989902"/>
              <a:ext cx="734433"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PAST</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72144" y="213651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461665"/>
            </a:xfrm>
            <a:prstGeom prst="rect">
              <a:avLst/>
            </a:prstGeom>
          </p:spPr>
          <p:txBody>
            <a:bodyPr wrap="square">
              <a:spAutoFit/>
            </a:bodyPr>
            <a:lstStyle/>
            <a:p>
              <a:r>
                <a:rPr lang="en-US" altLang="zh-CN" sz="1200" dirty="0">
                  <a:solidFill>
                    <a:schemeClr val="bg1"/>
                  </a:solidFill>
                </a:rPr>
                <a:t>In the scene of PAST, we select dinosaurs as our major markers</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05</a:t>
            </a:r>
            <a:endParaRPr lang="zh-CN" altLang="en-US" sz="1600" dirty="0">
              <a:solidFill>
                <a:srgbClr val="1B5C6E"/>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CAABE14D-D9A6-484D-9651-634B29E0C7D6}"/>
              </a:ext>
            </a:extLst>
          </p:cNvPr>
          <p:cNvPicPr>
            <a:picLocks noChangeAspect="1"/>
          </p:cNvPicPr>
          <p:nvPr/>
        </p:nvPicPr>
        <p:blipFill>
          <a:blip r:embed="rId3"/>
          <a:stretch>
            <a:fillRect/>
          </a:stretch>
        </p:blipFill>
        <p:spPr>
          <a:xfrm>
            <a:off x="-7369" y="0"/>
            <a:ext cx="5720400" cy="5143500"/>
          </a:xfrm>
          <a:prstGeom prst="rect">
            <a:avLst/>
          </a:prstGeom>
        </p:spPr>
      </p:pic>
    </p:spTree>
    <p:extLst>
      <p:ext uri="{BB962C8B-B14F-4D97-AF65-F5344CB8AC3E}">
        <p14:creationId xmlns:p14="http://schemas.microsoft.com/office/powerpoint/2010/main" val="409733953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11560" y="1995686"/>
            <a:ext cx="2466020" cy="1188200"/>
            <a:chOff x="6229973" y="1950322"/>
            <a:chExt cx="2466020" cy="1188200"/>
          </a:xfrm>
        </p:grpSpPr>
        <p:grpSp>
          <p:nvGrpSpPr>
            <p:cNvPr id="5" name="组合 4"/>
            <p:cNvGrpSpPr/>
            <p:nvPr/>
          </p:nvGrpSpPr>
          <p:grpSpPr>
            <a:xfrm>
              <a:off x="6330925" y="1950322"/>
              <a:ext cx="244041" cy="244041"/>
              <a:chOff x="6372200" y="625153"/>
              <a:chExt cx="360040" cy="360040"/>
            </a:xfrm>
          </p:grpSpPr>
          <p:cxnSp>
            <p:nvCxnSpPr>
              <p:cNvPr id="3" name="直接连接符 2"/>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836237" y="1989902"/>
              <a:ext cx="795411" cy="369332"/>
            </a:xfrm>
            <a:prstGeom prst="rect">
              <a:avLst/>
            </a:prstGeom>
          </p:spPr>
          <p:txBody>
            <a:bodyPr wrap="none">
              <a:spAutoFit/>
            </a:bodyPr>
            <a:lstStyle/>
            <a:p>
              <a:pPr algn="ctr"/>
              <a:r>
                <a:rPr lang="en-US" altLang="zh-CN" dirty="0">
                  <a:solidFill>
                    <a:schemeClr val="bg1"/>
                  </a:solidFill>
                  <a:latin typeface="微软雅黑" pitchFamily="34" charset="-122"/>
                  <a:ea typeface="微软雅黑" pitchFamily="34" charset="-122"/>
                </a:rPr>
                <a:t>NOW</a:t>
              </a:r>
              <a:endParaRPr lang="zh-CN" altLang="en-US" b="1" dirty="0">
                <a:solidFill>
                  <a:schemeClr val="bg1"/>
                </a:solidFill>
                <a:latin typeface="微软雅黑" pitchFamily="34" charset="-122"/>
                <a:ea typeface="微软雅黑" pitchFamily="34" charset="-122"/>
              </a:endParaRPr>
            </a:p>
          </p:txBody>
        </p:sp>
        <p:grpSp>
          <p:nvGrpSpPr>
            <p:cNvPr id="43" name="组合 42"/>
            <p:cNvGrpSpPr/>
            <p:nvPr/>
          </p:nvGrpSpPr>
          <p:grpSpPr>
            <a:xfrm flipH="1" flipV="1">
              <a:off x="7872144" y="2136511"/>
              <a:ext cx="244041" cy="244041"/>
              <a:chOff x="6372200" y="625153"/>
              <a:chExt cx="360040" cy="360040"/>
            </a:xfrm>
          </p:grpSpPr>
          <p:cxnSp>
            <p:nvCxnSpPr>
              <p:cNvPr id="44" name="直接连接符 43"/>
              <p:cNvCxnSpPr/>
              <p:nvPr/>
            </p:nvCxnSpPr>
            <p:spPr>
              <a:xfrm>
                <a:off x="6372200" y="62753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6194561" y="805173"/>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229973" y="2492191"/>
              <a:ext cx="2466020" cy="646331"/>
            </a:xfrm>
            <a:prstGeom prst="rect">
              <a:avLst/>
            </a:prstGeom>
          </p:spPr>
          <p:txBody>
            <a:bodyPr wrap="square">
              <a:spAutoFit/>
            </a:bodyPr>
            <a:lstStyle/>
            <a:p>
              <a:r>
                <a:rPr lang="en-US" altLang="zh-CN" sz="1200" dirty="0">
                  <a:solidFill>
                    <a:schemeClr val="bg1"/>
                  </a:solidFill>
                </a:rPr>
                <a:t>While in the scene of NOW, tall buildings and cars are our top choices.</a:t>
              </a:r>
              <a:endParaRPr lang="zh-CN" altLang="en-US" sz="1200" dirty="0">
                <a:solidFill>
                  <a:schemeClr val="bg1"/>
                </a:solidFill>
              </a:endParaRPr>
            </a:p>
          </p:txBody>
        </p:sp>
      </p:grpSp>
      <p:cxnSp>
        <p:nvCxnSpPr>
          <p:cNvPr id="10" name="直接连接符 9"/>
          <p:cNvCxnSpPr/>
          <p:nvPr/>
        </p:nvCxnSpPr>
        <p:spPr>
          <a:xfrm>
            <a:off x="10116616" y="1275606"/>
            <a:ext cx="33536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CACE67C6-B6E2-4B77-9556-7BC5861E6ACA}"/>
              </a:ext>
            </a:extLst>
          </p:cNvPr>
          <p:cNvPicPr>
            <a:picLocks noChangeAspect="1"/>
          </p:cNvPicPr>
          <p:nvPr/>
        </p:nvPicPr>
        <p:blipFill>
          <a:blip r:embed="rId3"/>
          <a:stretch>
            <a:fillRect/>
          </a:stretch>
        </p:blipFill>
        <p:spPr>
          <a:xfrm>
            <a:off x="3274774" y="0"/>
            <a:ext cx="5920654" cy="5143500"/>
          </a:xfrm>
          <a:prstGeom prst="rect">
            <a:avLst/>
          </a:prstGeom>
        </p:spPr>
      </p:pic>
      <p:sp>
        <p:nvSpPr>
          <p:cNvPr id="46" name="六边形 45"/>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TextBox 46"/>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06</a:t>
            </a:r>
            <a:endParaRPr lang="zh-CN" altLang="en-US" sz="1600" dirty="0">
              <a:solidFill>
                <a:srgbClr val="1B5C6E"/>
              </a:solidFill>
              <a:latin typeface="微软雅黑" pitchFamily="34" charset="-122"/>
              <a:ea typeface="微软雅黑" pitchFamily="34" charset="-122"/>
            </a:endParaRPr>
          </a:p>
        </p:txBody>
      </p:sp>
    </p:spTree>
    <p:extLst>
      <p:ext uri="{BB962C8B-B14F-4D97-AF65-F5344CB8AC3E}">
        <p14:creationId xmlns:p14="http://schemas.microsoft.com/office/powerpoint/2010/main" val="258637438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1000"/>
                                            <p:tgtEl>
                                              <p:spTgt spid="1030"/>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fill="hold"/>
                                            <p:tgtEl>
                                              <p:spTgt spid="2"/>
                                            </p:tgtEl>
                                            <p:attrNameLst>
                                              <p:attrName>ppt_x</p:attrName>
                                            </p:attrNameLst>
                                          </p:cBhvr>
                                          <p:tavLst>
                                            <p:tav tm="0">
                                              <p:val>
                                                <p:strVal val="#ppt_x"/>
                                              </p:val>
                                            </p:tav>
                                            <p:tav tm="100000">
                                              <p:val>
                                                <p:strVal val="#ppt_x"/>
                                              </p:val>
                                            </p:tav>
                                          </p:tavLst>
                                        </p:anim>
                                        <p:anim calcmode="lin" valueType="num">
                                          <p:cBhvr additive="base">
                                            <p:cTn id="1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2820" y="-9128"/>
            <a:ext cx="9166820" cy="51526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55754" y="1679198"/>
            <a:ext cx="1625317" cy="707886"/>
          </a:xfrm>
          <a:prstGeom prst="rect">
            <a:avLst/>
          </a:prstGeom>
        </p:spPr>
        <p:txBody>
          <a:bodyPr wrap="none">
            <a:spAutoFit/>
          </a:bodyPr>
          <a:lstStyle/>
          <a:p>
            <a:pPr algn="ctr"/>
            <a:r>
              <a:rPr lang="en-US" altLang="zh-CN" sz="4000" dirty="0">
                <a:solidFill>
                  <a:schemeClr val="bg1"/>
                </a:solidFill>
                <a:latin typeface="微软雅黑" pitchFamily="34" charset="-122"/>
                <a:ea typeface="微软雅黑" pitchFamily="34" charset="-122"/>
              </a:rPr>
              <a:t>TEAM</a:t>
            </a:r>
          </a:p>
        </p:txBody>
      </p:sp>
      <p:cxnSp>
        <p:nvCxnSpPr>
          <p:cNvPr id="7" name="直接连接符 6"/>
          <p:cNvCxnSpPr/>
          <p:nvPr/>
        </p:nvCxnSpPr>
        <p:spPr>
          <a:xfrm>
            <a:off x="4247964" y="2455664"/>
            <a:ext cx="648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86000" y="2601466"/>
            <a:ext cx="4572000" cy="276999"/>
          </a:xfrm>
          <a:prstGeom prst="rect">
            <a:avLst/>
          </a:prstGeom>
        </p:spPr>
        <p:txBody>
          <a:bodyPr>
            <a:spAutoFit/>
          </a:bodyPr>
          <a:lstStyle/>
          <a:p>
            <a:pPr algn="ctr"/>
            <a:r>
              <a:rPr lang="en-US" altLang="zh-CN" sz="1200" dirty="0">
                <a:solidFill>
                  <a:schemeClr val="bg1"/>
                </a:solidFill>
              </a:rPr>
              <a:t>We come from the same dormitory and cooperate happily</a:t>
            </a:r>
            <a:endParaRPr lang="zh-CN" altLang="en-US" sz="1200" dirty="0">
              <a:solidFill>
                <a:schemeClr val="bg1"/>
              </a:solidFill>
            </a:endParaRPr>
          </a:p>
        </p:txBody>
      </p:sp>
      <p:grpSp>
        <p:nvGrpSpPr>
          <p:cNvPr id="2" name="组合 1"/>
          <p:cNvGrpSpPr/>
          <p:nvPr/>
        </p:nvGrpSpPr>
        <p:grpSpPr>
          <a:xfrm>
            <a:off x="4085945" y="3115792"/>
            <a:ext cx="972108" cy="276999"/>
            <a:chOff x="4085945" y="3115792"/>
            <a:chExt cx="972108" cy="276999"/>
          </a:xfrm>
        </p:grpSpPr>
        <p:sp>
          <p:nvSpPr>
            <p:cNvPr id="9" name="矩形 8"/>
            <p:cNvSpPr/>
            <p:nvPr/>
          </p:nvSpPr>
          <p:spPr>
            <a:xfrm>
              <a:off x="4085945" y="3164281"/>
              <a:ext cx="972108" cy="18002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21620" y="3115792"/>
              <a:ext cx="900759" cy="276999"/>
            </a:xfrm>
            <a:prstGeom prst="rect">
              <a:avLst/>
            </a:prstGeom>
            <a:noFill/>
          </p:spPr>
          <p:txBody>
            <a:bodyPr wrap="none" rtlCol="0">
              <a:spAutoFit/>
            </a:bodyPr>
            <a:lstStyle/>
            <a:p>
              <a:r>
                <a:rPr lang="en-US" altLang="zh-CN" sz="1200" dirty="0">
                  <a:solidFill>
                    <a:schemeClr val="bg1"/>
                  </a:solidFill>
                </a:rPr>
                <a:t>Learn more</a:t>
              </a:r>
              <a:endParaRPr lang="zh-CN" altLang="en-US" sz="1200" dirty="0">
                <a:solidFill>
                  <a:schemeClr val="bg1"/>
                </a:solidFill>
              </a:endParaRPr>
            </a:p>
          </p:txBody>
        </p:sp>
      </p:grpSp>
      <p:sp>
        <p:nvSpPr>
          <p:cNvPr id="11" name="矩形 10"/>
          <p:cNvSpPr/>
          <p:nvPr/>
        </p:nvSpPr>
        <p:spPr>
          <a:xfrm>
            <a:off x="8712456" y="188837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12456" y="2248416"/>
            <a:ext cx="36000" cy="21602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12456" y="260845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712456" y="296849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31264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
                                        </p:tgtEl>
                                      </p:cBhvr>
                                    </p:animEffect>
                                  </p:childTnLst>
                                </p:cTn>
                              </p:par>
                              <p:par>
                                <p:cTn id="12" presetID="42" presetClass="entr" presetSubtype="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65" y="0"/>
            <a:ext cx="915058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79252" y="238561"/>
            <a:ext cx="1333111" cy="769441"/>
            <a:chOff x="307852" y="495736"/>
            <a:chExt cx="1333111" cy="769441"/>
          </a:xfrm>
        </p:grpSpPr>
        <p:sp>
          <p:nvSpPr>
            <p:cNvPr id="17" name="TextBox 16"/>
            <p:cNvSpPr txBox="1"/>
            <p:nvPr/>
          </p:nvSpPr>
          <p:spPr>
            <a:xfrm>
              <a:off x="919932" y="586020"/>
              <a:ext cx="721031" cy="307777"/>
            </a:xfrm>
            <a:prstGeom prst="rect">
              <a:avLst/>
            </a:prstGeom>
            <a:noFill/>
          </p:spPr>
          <p:txBody>
            <a:bodyPr wrap="none" rtlCol="0">
              <a:spAutoFit/>
            </a:bodyPr>
            <a:lstStyle/>
            <a:p>
              <a:r>
                <a:rPr lang="en-US" altLang="zh-CN" sz="1400" b="1" dirty="0">
                  <a:solidFill>
                    <a:schemeClr val="bg1"/>
                  </a:solidFill>
                  <a:latin typeface="微软雅黑" pitchFamily="34" charset="-122"/>
                  <a:ea typeface="微软雅黑" pitchFamily="34" charset="-122"/>
                </a:rPr>
                <a:t>TEAM</a:t>
              </a:r>
            </a:p>
          </p:txBody>
        </p:sp>
        <p:sp>
          <p:nvSpPr>
            <p:cNvPr id="18" name="矩形 17"/>
            <p:cNvSpPr/>
            <p:nvPr/>
          </p:nvSpPr>
          <p:spPr>
            <a:xfrm>
              <a:off x="307852" y="495736"/>
              <a:ext cx="877163" cy="769441"/>
            </a:xfrm>
            <a:prstGeom prst="rect">
              <a:avLst/>
            </a:prstGeom>
          </p:spPr>
          <p:txBody>
            <a:bodyPr wrap="none">
              <a:spAutoFit/>
            </a:bodyPr>
            <a:lstStyle/>
            <a:p>
              <a:pPr lvl="0"/>
              <a:r>
                <a:rPr lang="en-US" altLang="zh-CN" sz="4400" dirty="0">
                  <a:solidFill>
                    <a:schemeClr val="bg1"/>
                  </a:solidFill>
                  <a:ea typeface="微软雅黑" pitchFamily="34" charset="-122"/>
                </a:rPr>
                <a:t> </a:t>
              </a:r>
              <a:r>
                <a:rPr lang="zh-CN" altLang="en-US" sz="4400" dirty="0">
                  <a:solidFill>
                    <a:schemeClr val="bg1"/>
                  </a:solidFill>
                  <a:ea typeface="微软雅黑" pitchFamily="34" charset="-122"/>
                </a:rPr>
                <a:t>＊</a:t>
              </a:r>
            </a:p>
          </p:txBody>
        </p:sp>
      </p:grpSp>
      <p:sp>
        <p:nvSpPr>
          <p:cNvPr id="19" name="矩形 18"/>
          <p:cNvSpPr/>
          <p:nvPr/>
        </p:nvSpPr>
        <p:spPr>
          <a:xfrm>
            <a:off x="691332" y="636622"/>
            <a:ext cx="7462658" cy="230832"/>
          </a:xfrm>
          <a:prstGeom prst="rect">
            <a:avLst/>
          </a:prstGeom>
        </p:spPr>
        <p:txBody>
          <a:bodyPr wrap="square">
            <a:spAutoFit/>
          </a:bodyPr>
          <a:lstStyle/>
          <a:p>
            <a:r>
              <a:rPr lang="en-US" altLang="zh-CN" sz="900" dirty="0">
                <a:solidFill>
                  <a:schemeClr val="bg1"/>
                </a:solidFill>
              </a:rPr>
              <a:t>We come from the same dormitory and cooperate happily.</a:t>
            </a:r>
          </a:p>
        </p:txBody>
      </p:sp>
      <p:grpSp>
        <p:nvGrpSpPr>
          <p:cNvPr id="29" name="组合 28"/>
          <p:cNvGrpSpPr/>
          <p:nvPr/>
        </p:nvGrpSpPr>
        <p:grpSpPr>
          <a:xfrm>
            <a:off x="3707904" y="4785845"/>
            <a:ext cx="1712400" cy="36000"/>
            <a:chOff x="3792000" y="4785845"/>
            <a:chExt cx="1712400" cy="36000"/>
          </a:xfrm>
          <a:solidFill>
            <a:schemeClr val="bg1"/>
          </a:solidFill>
        </p:grpSpPr>
        <p:sp>
          <p:nvSpPr>
            <p:cNvPr id="30" name="椭圆 29"/>
            <p:cNvSpPr/>
            <p:nvPr/>
          </p:nvSpPr>
          <p:spPr>
            <a:xfrm flipV="1">
              <a:off x="3792000" y="4785845"/>
              <a:ext cx="36000" cy="36000"/>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V="1">
              <a:off x="3944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V="1">
              <a:off x="4096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V="1">
              <a:off x="4249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V="1">
              <a:off x="4401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V="1">
              <a:off x="4554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V="1">
              <a:off x="4706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V="1">
              <a:off x="48588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V="1">
              <a:off x="50112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V="1">
              <a:off x="51636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V="1">
              <a:off x="53160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V="1">
              <a:off x="5468400" y="4785845"/>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六边形 19"/>
          <p:cNvSpPr/>
          <p:nvPr/>
        </p:nvSpPr>
        <p:spPr>
          <a:xfrm rot="1781911">
            <a:off x="8658350" y="-93250"/>
            <a:ext cx="644764" cy="555832"/>
          </a:xfrm>
          <a:prstGeom prst="hexagon">
            <a:avLst>
              <a:gd name="adj" fmla="val 30167"/>
              <a:gd name="vf" fmla="val 115470"/>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TextBox 20"/>
          <p:cNvSpPr txBox="1"/>
          <p:nvPr/>
        </p:nvSpPr>
        <p:spPr>
          <a:xfrm>
            <a:off x="8721904" y="44435"/>
            <a:ext cx="425116" cy="338554"/>
          </a:xfrm>
          <a:prstGeom prst="rect">
            <a:avLst/>
          </a:prstGeom>
          <a:noFill/>
        </p:spPr>
        <p:txBody>
          <a:bodyPr wrap="none" rtlCol="0">
            <a:spAutoFit/>
          </a:bodyPr>
          <a:lstStyle/>
          <a:p>
            <a:r>
              <a:rPr lang="en-US" altLang="zh-CN" sz="1600" dirty="0">
                <a:solidFill>
                  <a:srgbClr val="1B5C6E"/>
                </a:solidFill>
                <a:latin typeface="微软雅黑" pitchFamily="34" charset="-122"/>
                <a:ea typeface="微软雅黑" pitchFamily="34" charset="-122"/>
              </a:rPr>
              <a:t>08</a:t>
            </a:r>
            <a:endParaRPr lang="zh-CN" altLang="en-US" sz="1600" dirty="0">
              <a:solidFill>
                <a:srgbClr val="1B5C6E"/>
              </a:solidFill>
              <a:latin typeface="微软雅黑" pitchFamily="34" charset="-122"/>
              <a:ea typeface="微软雅黑" pitchFamily="34" charset="-122"/>
            </a:endParaRPr>
          </a:p>
        </p:txBody>
      </p:sp>
      <p:grpSp>
        <p:nvGrpSpPr>
          <p:cNvPr id="7" name="组合 6"/>
          <p:cNvGrpSpPr/>
          <p:nvPr/>
        </p:nvGrpSpPr>
        <p:grpSpPr>
          <a:xfrm>
            <a:off x="933647" y="1786624"/>
            <a:ext cx="3512764" cy="923330"/>
            <a:chOff x="909897" y="1549124"/>
            <a:chExt cx="3512764" cy="923330"/>
          </a:xfrm>
        </p:grpSpPr>
        <p:sp>
          <p:nvSpPr>
            <p:cNvPr id="3" name="TextBox 2"/>
            <p:cNvSpPr txBox="1"/>
            <p:nvPr/>
          </p:nvSpPr>
          <p:spPr>
            <a:xfrm>
              <a:off x="909897" y="1549124"/>
              <a:ext cx="995785" cy="923330"/>
            </a:xfrm>
            <a:prstGeom prst="rect">
              <a:avLst/>
            </a:prstGeom>
            <a:noFill/>
          </p:spPr>
          <p:txBody>
            <a:bodyPr wrap="none" rtlCol="0">
              <a:spAutoFit/>
            </a:bodyPr>
            <a:lstStyle/>
            <a:p>
              <a:r>
                <a:rPr lang="en-US" altLang="zh-CN" sz="5400" dirty="0">
                  <a:solidFill>
                    <a:schemeClr val="bg1"/>
                  </a:solidFill>
                  <a:latin typeface="微软雅黑" pitchFamily="34" charset="-122"/>
                  <a:ea typeface="微软雅黑" pitchFamily="34" charset="-122"/>
                </a:rPr>
                <a:t>01</a:t>
              </a:r>
              <a:endParaRPr lang="zh-CN" altLang="en-US" sz="5400" dirty="0">
                <a:solidFill>
                  <a:schemeClr val="bg1"/>
                </a:solidFill>
                <a:latin typeface="微软雅黑" pitchFamily="34" charset="-122"/>
                <a:ea typeface="微软雅黑" pitchFamily="34" charset="-122"/>
              </a:endParaRPr>
            </a:p>
          </p:txBody>
        </p:sp>
        <p:sp>
          <p:nvSpPr>
            <p:cNvPr id="5" name="矩形 4"/>
            <p:cNvSpPr/>
            <p:nvPr/>
          </p:nvSpPr>
          <p:spPr>
            <a:xfrm>
              <a:off x="1787438" y="1677082"/>
              <a:ext cx="646331" cy="276999"/>
            </a:xfrm>
            <a:prstGeom prst="rect">
              <a:avLst/>
            </a:prstGeom>
          </p:spPr>
          <p:txBody>
            <a:bodyPr wrap="none">
              <a:spAutoFit/>
            </a:bodyPr>
            <a:lstStyle/>
            <a:p>
              <a:r>
                <a:rPr lang="zh-CN" altLang="en-US" sz="1200" dirty="0">
                  <a:solidFill>
                    <a:schemeClr val="bg1"/>
                  </a:solidFill>
                  <a:latin typeface="微软雅黑" pitchFamily="34" charset="-122"/>
                  <a:ea typeface="微软雅黑" pitchFamily="34" charset="-122"/>
                </a:rPr>
                <a:t>黄俊凯</a:t>
              </a:r>
            </a:p>
          </p:txBody>
        </p:sp>
        <p:sp>
          <p:nvSpPr>
            <p:cNvPr id="6" name="矩形 5"/>
            <p:cNvSpPr/>
            <p:nvPr/>
          </p:nvSpPr>
          <p:spPr>
            <a:xfrm>
              <a:off x="1787438" y="1937294"/>
              <a:ext cx="2635223"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负责场景建模</a:t>
              </a:r>
            </a:p>
          </p:txBody>
        </p:sp>
      </p:grpSp>
      <p:grpSp>
        <p:nvGrpSpPr>
          <p:cNvPr id="43" name="组合 42"/>
          <p:cNvGrpSpPr/>
          <p:nvPr/>
        </p:nvGrpSpPr>
        <p:grpSpPr>
          <a:xfrm>
            <a:off x="4682054" y="1786624"/>
            <a:ext cx="3512764" cy="923330"/>
            <a:chOff x="909897" y="1549124"/>
            <a:chExt cx="3512764" cy="923330"/>
          </a:xfrm>
        </p:grpSpPr>
        <p:sp>
          <p:nvSpPr>
            <p:cNvPr id="44" name="TextBox 43"/>
            <p:cNvSpPr txBox="1"/>
            <p:nvPr/>
          </p:nvSpPr>
          <p:spPr>
            <a:xfrm>
              <a:off x="909897" y="1549124"/>
              <a:ext cx="995785" cy="923330"/>
            </a:xfrm>
            <a:prstGeom prst="rect">
              <a:avLst/>
            </a:prstGeom>
            <a:noFill/>
          </p:spPr>
          <p:txBody>
            <a:bodyPr wrap="none" rtlCol="0">
              <a:spAutoFit/>
            </a:bodyPr>
            <a:lstStyle/>
            <a:p>
              <a:r>
                <a:rPr lang="en-US" altLang="zh-CN" sz="5400" dirty="0">
                  <a:solidFill>
                    <a:schemeClr val="bg1"/>
                  </a:solidFill>
                  <a:latin typeface="微软雅黑" pitchFamily="34" charset="-122"/>
                  <a:ea typeface="微软雅黑" pitchFamily="34" charset="-122"/>
                </a:rPr>
                <a:t>02</a:t>
              </a:r>
              <a:endParaRPr lang="zh-CN" altLang="en-US" sz="5400" dirty="0">
                <a:solidFill>
                  <a:schemeClr val="bg1"/>
                </a:solidFill>
                <a:latin typeface="微软雅黑" pitchFamily="34" charset="-122"/>
                <a:ea typeface="微软雅黑" pitchFamily="34" charset="-122"/>
              </a:endParaRPr>
            </a:p>
          </p:txBody>
        </p:sp>
        <p:sp>
          <p:nvSpPr>
            <p:cNvPr id="45" name="矩形 44"/>
            <p:cNvSpPr/>
            <p:nvPr/>
          </p:nvSpPr>
          <p:spPr>
            <a:xfrm>
              <a:off x="1787438" y="1677082"/>
              <a:ext cx="646331" cy="276999"/>
            </a:xfrm>
            <a:prstGeom prst="rect">
              <a:avLst/>
            </a:prstGeom>
          </p:spPr>
          <p:txBody>
            <a:bodyPr wrap="none">
              <a:spAutoFit/>
            </a:bodyPr>
            <a:lstStyle/>
            <a:p>
              <a:r>
                <a:rPr lang="zh-CN" altLang="en-US" sz="1200" dirty="0">
                  <a:solidFill>
                    <a:schemeClr val="bg1"/>
                  </a:solidFill>
                  <a:latin typeface="微软雅黑" pitchFamily="34" charset="-122"/>
                  <a:ea typeface="微软雅黑" pitchFamily="34" charset="-122"/>
                </a:rPr>
                <a:t>黄嘉杰</a:t>
              </a:r>
            </a:p>
          </p:txBody>
        </p:sp>
        <p:sp>
          <p:nvSpPr>
            <p:cNvPr id="46" name="矩形 45"/>
            <p:cNvSpPr/>
            <p:nvPr/>
          </p:nvSpPr>
          <p:spPr>
            <a:xfrm>
              <a:off x="1787438" y="1937294"/>
              <a:ext cx="2635223"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负责场景建模</a:t>
              </a:r>
            </a:p>
          </p:txBody>
        </p:sp>
      </p:grpSp>
      <p:grpSp>
        <p:nvGrpSpPr>
          <p:cNvPr id="47" name="组合 46"/>
          <p:cNvGrpSpPr/>
          <p:nvPr/>
        </p:nvGrpSpPr>
        <p:grpSpPr>
          <a:xfrm>
            <a:off x="933647" y="3030827"/>
            <a:ext cx="3512764" cy="923330"/>
            <a:chOff x="909897" y="1549124"/>
            <a:chExt cx="3512764" cy="923330"/>
          </a:xfrm>
        </p:grpSpPr>
        <p:sp>
          <p:nvSpPr>
            <p:cNvPr id="48" name="TextBox 47"/>
            <p:cNvSpPr txBox="1"/>
            <p:nvPr/>
          </p:nvSpPr>
          <p:spPr>
            <a:xfrm>
              <a:off x="909897" y="1549124"/>
              <a:ext cx="995785" cy="923330"/>
            </a:xfrm>
            <a:prstGeom prst="rect">
              <a:avLst/>
            </a:prstGeom>
            <a:noFill/>
          </p:spPr>
          <p:txBody>
            <a:bodyPr wrap="none" rtlCol="0">
              <a:spAutoFit/>
            </a:bodyPr>
            <a:lstStyle/>
            <a:p>
              <a:r>
                <a:rPr lang="en-US" altLang="zh-CN" sz="5400" dirty="0">
                  <a:solidFill>
                    <a:schemeClr val="bg1"/>
                  </a:solidFill>
                  <a:latin typeface="微软雅黑" pitchFamily="34" charset="-122"/>
                  <a:ea typeface="微软雅黑" pitchFamily="34" charset="-122"/>
                </a:rPr>
                <a:t>03</a:t>
              </a:r>
              <a:endParaRPr lang="zh-CN" altLang="en-US" sz="5400" dirty="0">
                <a:solidFill>
                  <a:schemeClr val="bg1"/>
                </a:solidFill>
                <a:latin typeface="微软雅黑" pitchFamily="34" charset="-122"/>
                <a:ea typeface="微软雅黑" pitchFamily="34" charset="-122"/>
              </a:endParaRPr>
            </a:p>
          </p:txBody>
        </p:sp>
        <p:sp>
          <p:nvSpPr>
            <p:cNvPr id="49" name="矩形 48"/>
            <p:cNvSpPr/>
            <p:nvPr/>
          </p:nvSpPr>
          <p:spPr>
            <a:xfrm>
              <a:off x="1787438" y="1677082"/>
              <a:ext cx="646331" cy="276999"/>
            </a:xfrm>
            <a:prstGeom prst="rect">
              <a:avLst/>
            </a:prstGeom>
          </p:spPr>
          <p:txBody>
            <a:bodyPr wrap="none">
              <a:spAutoFit/>
            </a:bodyPr>
            <a:lstStyle/>
            <a:p>
              <a:r>
                <a:rPr lang="zh-CN" altLang="en-US" sz="1200" dirty="0">
                  <a:solidFill>
                    <a:schemeClr val="bg1"/>
                  </a:solidFill>
                  <a:latin typeface="微软雅黑" pitchFamily="34" charset="-122"/>
                  <a:ea typeface="微软雅黑" pitchFamily="34" charset="-122"/>
                </a:rPr>
                <a:t>黄俊杰</a:t>
              </a:r>
            </a:p>
          </p:txBody>
        </p:sp>
        <p:sp>
          <p:nvSpPr>
            <p:cNvPr id="50" name="矩形 49"/>
            <p:cNvSpPr/>
            <p:nvPr/>
          </p:nvSpPr>
          <p:spPr>
            <a:xfrm>
              <a:off x="1787438" y="1937294"/>
              <a:ext cx="2635223"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负责光照、阴影、摄像机等</a:t>
              </a:r>
            </a:p>
          </p:txBody>
        </p:sp>
      </p:grpSp>
      <p:grpSp>
        <p:nvGrpSpPr>
          <p:cNvPr id="51" name="组合 50"/>
          <p:cNvGrpSpPr/>
          <p:nvPr/>
        </p:nvGrpSpPr>
        <p:grpSpPr>
          <a:xfrm>
            <a:off x="4682054" y="3030827"/>
            <a:ext cx="3512764" cy="923330"/>
            <a:chOff x="909897" y="1549124"/>
            <a:chExt cx="3512764" cy="923330"/>
          </a:xfrm>
        </p:grpSpPr>
        <p:sp>
          <p:nvSpPr>
            <p:cNvPr id="52" name="TextBox 51"/>
            <p:cNvSpPr txBox="1"/>
            <p:nvPr/>
          </p:nvSpPr>
          <p:spPr>
            <a:xfrm>
              <a:off x="909897" y="1549124"/>
              <a:ext cx="995785" cy="923330"/>
            </a:xfrm>
            <a:prstGeom prst="rect">
              <a:avLst/>
            </a:prstGeom>
            <a:noFill/>
          </p:spPr>
          <p:txBody>
            <a:bodyPr wrap="none" rtlCol="0">
              <a:spAutoFit/>
            </a:bodyPr>
            <a:lstStyle/>
            <a:p>
              <a:r>
                <a:rPr lang="en-US" altLang="zh-CN" sz="5400" dirty="0">
                  <a:solidFill>
                    <a:schemeClr val="bg1"/>
                  </a:solidFill>
                  <a:latin typeface="微软雅黑" pitchFamily="34" charset="-122"/>
                  <a:ea typeface="微软雅黑" pitchFamily="34" charset="-122"/>
                </a:rPr>
                <a:t>04</a:t>
              </a:r>
              <a:endParaRPr lang="zh-CN" altLang="en-US" sz="5400" dirty="0">
                <a:solidFill>
                  <a:schemeClr val="bg1"/>
                </a:solidFill>
                <a:latin typeface="微软雅黑" pitchFamily="34" charset="-122"/>
                <a:ea typeface="微软雅黑" pitchFamily="34" charset="-122"/>
              </a:endParaRPr>
            </a:p>
          </p:txBody>
        </p:sp>
        <p:sp>
          <p:nvSpPr>
            <p:cNvPr id="53" name="矩形 52"/>
            <p:cNvSpPr/>
            <p:nvPr/>
          </p:nvSpPr>
          <p:spPr>
            <a:xfrm>
              <a:off x="1787438" y="1677082"/>
              <a:ext cx="646331" cy="276999"/>
            </a:xfrm>
            <a:prstGeom prst="rect">
              <a:avLst/>
            </a:prstGeom>
          </p:spPr>
          <p:txBody>
            <a:bodyPr wrap="none">
              <a:spAutoFit/>
            </a:bodyPr>
            <a:lstStyle/>
            <a:p>
              <a:r>
                <a:rPr lang="zh-CN" altLang="en-US" sz="1200" dirty="0">
                  <a:solidFill>
                    <a:schemeClr val="bg1"/>
                  </a:solidFill>
                  <a:latin typeface="微软雅黑" pitchFamily="34" charset="-122"/>
                  <a:ea typeface="微软雅黑" pitchFamily="34" charset="-122"/>
                </a:rPr>
                <a:t>胡嘉鹏</a:t>
              </a:r>
            </a:p>
          </p:txBody>
        </p:sp>
        <p:sp>
          <p:nvSpPr>
            <p:cNvPr id="54" name="矩形 53"/>
            <p:cNvSpPr/>
            <p:nvPr/>
          </p:nvSpPr>
          <p:spPr>
            <a:xfrm>
              <a:off x="1787438" y="1937294"/>
              <a:ext cx="2635223"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负责模型加载、场景切换、文字渲染等</a:t>
              </a:r>
            </a:p>
          </p:txBody>
        </p:sp>
      </p:grpSp>
    </p:spTree>
    <p:extLst>
      <p:ext uri="{BB962C8B-B14F-4D97-AF65-F5344CB8AC3E}">
        <p14:creationId xmlns:p14="http://schemas.microsoft.com/office/powerpoint/2010/main" val="340298314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14:bounceEnd="50000">
                                          <p:cBhvr additive="base">
                                            <p:cTn id="11" dur="1500" fill="hold"/>
                                            <p:tgtEl>
                                              <p:spTgt spid="43"/>
                                            </p:tgtEl>
                                            <p:attrNameLst>
                                              <p:attrName>ppt_x</p:attrName>
                                            </p:attrNameLst>
                                          </p:cBhvr>
                                          <p:tavLst>
                                            <p:tav tm="0">
                                              <p:val>
                                                <p:strVal val="#ppt_x"/>
                                              </p:val>
                                            </p:tav>
                                            <p:tav tm="100000">
                                              <p:val>
                                                <p:strVal val="#ppt_x"/>
                                              </p:val>
                                            </p:tav>
                                          </p:tavLst>
                                        </p:anim>
                                        <p:anim calcmode="lin" valueType="num" p14:bounceEnd="50000">
                                          <p:cBhvr additive="base">
                                            <p:cTn id="12" dur="1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14:bounceEnd="50000">
                                          <p:cBhvr additive="base">
                                            <p:cTn id="15" dur="1500" fill="hold"/>
                                            <p:tgtEl>
                                              <p:spTgt spid="47"/>
                                            </p:tgtEl>
                                            <p:attrNameLst>
                                              <p:attrName>ppt_x</p:attrName>
                                            </p:attrNameLst>
                                          </p:cBhvr>
                                          <p:tavLst>
                                            <p:tav tm="0">
                                              <p:val>
                                                <p:strVal val="#ppt_x"/>
                                              </p:val>
                                            </p:tav>
                                            <p:tav tm="100000">
                                              <p:val>
                                                <p:strVal val="#ppt_x"/>
                                              </p:val>
                                            </p:tav>
                                          </p:tavLst>
                                        </p:anim>
                                        <p:anim calcmode="lin" valueType="num" p14:bounceEnd="50000">
                                          <p:cBhvr additive="base">
                                            <p:cTn id="16" dur="1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14:bounceEnd="50000">
                                          <p:cBhvr additive="base">
                                            <p:cTn id="19" dur="1500" fill="hold"/>
                                            <p:tgtEl>
                                              <p:spTgt spid="51"/>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500" fill="hold"/>
                                            <p:tgtEl>
                                              <p:spTgt spid="43"/>
                                            </p:tgtEl>
                                            <p:attrNameLst>
                                              <p:attrName>ppt_x</p:attrName>
                                            </p:attrNameLst>
                                          </p:cBhvr>
                                          <p:tavLst>
                                            <p:tav tm="0">
                                              <p:val>
                                                <p:strVal val="#ppt_x"/>
                                              </p:val>
                                            </p:tav>
                                            <p:tav tm="100000">
                                              <p:val>
                                                <p:strVal val="#ppt_x"/>
                                              </p:val>
                                            </p:tav>
                                          </p:tavLst>
                                        </p:anim>
                                        <p:anim calcmode="lin" valueType="num">
                                          <p:cBhvr additive="base">
                                            <p:cTn id="12" dur="1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1500" fill="hold"/>
                                            <p:tgtEl>
                                              <p:spTgt spid="47"/>
                                            </p:tgtEl>
                                            <p:attrNameLst>
                                              <p:attrName>ppt_x</p:attrName>
                                            </p:attrNameLst>
                                          </p:cBhvr>
                                          <p:tavLst>
                                            <p:tav tm="0">
                                              <p:val>
                                                <p:strVal val="#ppt_x"/>
                                              </p:val>
                                            </p:tav>
                                            <p:tav tm="100000">
                                              <p:val>
                                                <p:strVal val="#ppt_x"/>
                                              </p:val>
                                            </p:tav>
                                          </p:tavLst>
                                        </p:anim>
                                        <p:anim calcmode="lin" valueType="num">
                                          <p:cBhvr additive="base">
                                            <p:cTn id="16" dur="1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500" fill="hold"/>
                                            <p:tgtEl>
                                              <p:spTgt spid="51"/>
                                            </p:tgtEl>
                                            <p:attrNameLst>
                                              <p:attrName>ppt_x</p:attrName>
                                            </p:attrNameLst>
                                          </p:cBhvr>
                                          <p:tavLst>
                                            <p:tav tm="0">
                                              <p:val>
                                                <p:strVal val="#ppt_x"/>
                                              </p:val>
                                            </p:tav>
                                            <p:tav tm="100000">
                                              <p:val>
                                                <p:strVal val="#ppt_x"/>
                                              </p:val>
                                            </p:tav>
                                          </p:tavLst>
                                        </p:anim>
                                        <p:anim calcmode="lin" valueType="num">
                                          <p:cBhvr additive="base">
                                            <p:cTn id="20" dur="1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案例\212\29398439_138640204434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2820" y="-9128"/>
            <a:ext cx="9166820" cy="515262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419789" y="1679198"/>
            <a:ext cx="4245073" cy="707886"/>
          </a:xfrm>
          <a:prstGeom prst="rect">
            <a:avLst/>
          </a:prstGeom>
        </p:spPr>
        <p:txBody>
          <a:bodyPr wrap="none">
            <a:spAutoFit/>
          </a:bodyPr>
          <a:lstStyle/>
          <a:p>
            <a:pPr algn="ctr"/>
            <a:r>
              <a:rPr lang="en-US" altLang="zh-CN" sz="4000" dirty="0">
                <a:solidFill>
                  <a:schemeClr val="bg1"/>
                </a:solidFill>
                <a:latin typeface="微软雅黑" pitchFamily="34" charset="-122"/>
                <a:ea typeface="微软雅黑" pitchFamily="34" charset="-122"/>
              </a:rPr>
              <a:t>BASIC &amp; BONUS</a:t>
            </a:r>
          </a:p>
        </p:txBody>
      </p:sp>
      <p:cxnSp>
        <p:nvCxnSpPr>
          <p:cNvPr id="7" name="直接连接符 6"/>
          <p:cNvCxnSpPr/>
          <p:nvPr/>
        </p:nvCxnSpPr>
        <p:spPr>
          <a:xfrm>
            <a:off x="4247964" y="2455664"/>
            <a:ext cx="648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86000" y="2601466"/>
            <a:ext cx="4572000" cy="276999"/>
          </a:xfrm>
          <a:prstGeom prst="rect">
            <a:avLst/>
          </a:prstGeom>
        </p:spPr>
        <p:txBody>
          <a:bodyPr>
            <a:spAutoFit/>
          </a:bodyPr>
          <a:lstStyle/>
          <a:p>
            <a:pPr algn="ctr"/>
            <a:endParaRPr lang="zh-CN" altLang="en-US" sz="1200" dirty="0">
              <a:solidFill>
                <a:schemeClr val="bg1"/>
              </a:solidFill>
            </a:endParaRPr>
          </a:p>
        </p:txBody>
      </p:sp>
      <p:grpSp>
        <p:nvGrpSpPr>
          <p:cNvPr id="2" name="组合 1"/>
          <p:cNvGrpSpPr/>
          <p:nvPr/>
        </p:nvGrpSpPr>
        <p:grpSpPr>
          <a:xfrm>
            <a:off x="4085945" y="3115792"/>
            <a:ext cx="972108" cy="276999"/>
            <a:chOff x="4085945" y="3115792"/>
            <a:chExt cx="972108" cy="276999"/>
          </a:xfrm>
        </p:grpSpPr>
        <p:sp>
          <p:nvSpPr>
            <p:cNvPr id="9" name="矩形 8"/>
            <p:cNvSpPr/>
            <p:nvPr/>
          </p:nvSpPr>
          <p:spPr>
            <a:xfrm>
              <a:off x="4085945" y="3164281"/>
              <a:ext cx="972108" cy="18002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21620" y="3115792"/>
              <a:ext cx="900759" cy="276999"/>
            </a:xfrm>
            <a:prstGeom prst="rect">
              <a:avLst/>
            </a:prstGeom>
            <a:noFill/>
          </p:spPr>
          <p:txBody>
            <a:bodyPr wrap="none" rtlCol="0">
              <a:spAutoFit/>
            </a:bodyPr>
            <a:lstStyle/>
            <a:p>
              <a:r>
                <a:rPr lang="en-US" altLang="zh-CN" sz="1200" dirty="0">
                  <a:solidFill>
                    <a:schemeClr val="bg1"/>
                  </a:solidFill>
                </a:rPr>
                <a:t>Learn more</a:t>
              </a:r>
              <a:endParaRPr lang="zh-CN" altLang="en-US" sz="1200" dirty="0">
                <a:solidFill>
                  <a:schemeClr val="bg1"/>
                </a:solidFill>
              </a:endParaRPr>
            </a:p>
          </p:txBody>
        </p:sp>
      </p:grpSp>
      <p:sp>
        <p:nvSpPr>
          <p:cNvPr id="11" name="矩形 10"/>
          <p:cNvSpPr/>
          <p:nvPr/>
        </p:nvSpPr>
        <p:spPr>
          <a:xfrm>
            <a:off x="8712456" y="188837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12456" y="2248416"/>
            <a:ext cx="36000"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12456" y="2608456"/>
            <a:ext cx="36000" cy="21602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712456" y="2968496"/>
            <a:ext cx="36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1091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
                                        </p:tgtEl>
                                      </p:cBhvr>
                                    </p:animEffect>
                                  </p:childTnLst>
                                </p:cTn>
                              </p:par>
                              <p:par>
                                <p:cTn id="12" presetID="42" presetClass="entr" presetSubtype="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1065</TotalTime>
  <Words>336</Words>
  <Application>Microsoft Office PowerPoint</Application>
  <PresentationFormat>全屏显示(16:9)</PresentationFormat>
  <Paragraphs>99</Paragraphs>
  <Slides>22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宋体</vt:lpstr>
      <vt:lpstr>微软雅黑</vt:lpstr>
      <vt:lpstr>Arial</vt:lpstr>
      <vt:lpstr>Calibri</vt:lpstr>
      <vt:lpstr>Cambria Math</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绿色卡通</dc:title>
  <dc:creator>第一PPT</dc:creator>
  <cp:keywords>www.1ppt.com</cp:keywords>
  <cp:lastModifiedBy>黄 俊凯</cp:lastModifiedBy>
  <cp:revision>76</cp:revision>
  <dcterms:created xsi:type="dcterms:W3CDTF">2015-07-19T10:44:10Z</dcterms:created>
  <dcterms:modified xsi:type="dcterms:W3CDTF">2019-06-24T15:41:37Z</dcterms:modified>
</cp:coreProperties>
</file>